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26"/>
  </p:notesMasterIdLst>
  <p:handoutMasterIdLst>
    <p:handoutMasterId r:id="rId27"/>
  </p:handoutMasterIdLst>
  <p:sldIdLst>
    <p:sldId id="307" r:id="rId2"/>
    <p:sldId id="302" r:id="rId3"/>
    <p:sldId id="304" r:id="rId4"/>
    <p:sldId id="305" r:id="rId5"/>
    <p:sldId id="306" r:id="rId6"/>
    <p:sldId id="256" r:id="rId7"/>
    <p:sldId id="289" r:id="rId8"/>
    <p:sldId id="290" r:id="rId9"/>
    <p:sldId id="291" r:id="rId10"/>
    <p:sldId id="257" r:id="rId11"/>
    <p:sldId id="258" r:id="rId12"/>
    <p:sldId id="286" r:id="rId13"/>
    <p:sldId id="287" r:id="rId14"/>
    <p:sldId id="288" r:id="rId15"/>
    <p:sldId id="292" r:id="rId16"/>
    <p:sldId id="293" r:id="rId17"/>
    <p:sldId id="294" r:id="rId18"/>
    <p:sldId id="295" r:id="rId19"/>
    <p:sldId id="296" r:id="rId20"/>
    <p:sldId id="297" r:id="rId21"/>
    <p:sldId id="299" r:id="rId22"/>
    <p:sldId id="300" r:id="rId23"/>
    <p:sldId id="301" r:id="rId24"/>
    <p:sldId id="303" r:id="rId25"/>
  </p:sldIdLst>
  <p:sldSz cx="9144000" cy="6858000" type="screen4x3"/>
  <p:notesSz cx="6856413" cy="9083675"/>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5915"/>
  </p:normalViewPr>
  <p:slideViewPr>
    <p:cSldViewPr>
      <p:cViewPr varScale="1">
        <p:scale>
          <a:sx n="115" d="100"/>
          <a:sy n="115" d="100"/>
        </p:scale>
        <p:origin x="15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57FAF223-FB72-E645-AB01-3310BFCD5E40}"/>
              </a:ext>
            </a:extLst>
          </p:cNvPr>
          <p:cNvSpPr>
            <a:spLocks noGrp="1" noChangeArrowheads="1"/>
          </p:cNvSpPr>
          <p:nvPr>
            <p:ph type="hdr" sz="quarter"/>
          </p:nvPr>
        </p:nvSpPr>
        <p:spPr bwMode="auto">
          <a:xfrm>
            <a:off x="0" y="0"/>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074" tIns="45537" rIns="91074" bIns="45537" numCol="1" anchor="t" anchorCtr="0" compatLnSpc="1">
            <a:prstTxWarp prst="textNoShape">
              <a:avLst/>
            </a:prstTxWarp>
          </a:bodyPr>
          <a:lstStyle>
            <a:lvl1pPr defTabSz="911225" eaLnBrk="1" hangingPunct="1">
              <a:defRPr sz="1200">
                <a:latin typeface="Arial" charset="0"/>
                <a:ea typeface="ＭＳ Ｐゴシック" charset="0"/>
                <a:cs typeface="+mn-cs"/>
              </a:defRPr>
            </a:lvl1pPr>
          </a:lstStyle>
          <a:p>
            <a:pPr>
              <a:defRPr/>
            </a:pPr>
            <a:endParaRPr lang="en-US"/>
          </a:p>
        </p:txBody>
      </p:sp>
      <p:sp>
        <p:nvSpPr>
          <p:cNvPr id="11267" name="Rectangle 3">
            <a:extLst>
              <a:ext uri="{FF2B5EF4-FFF2-40B4-BE49-F238E27FC236}">
                <a16:creationId xmlns:a16="http://schemas.microsoft.com/office/drawing/2014/main" id="{30089BA3-5C24-E942-A63D-2A463F4A954F}"/>
              </a:ext>
            </a:extLst>
          </p:cNvPr>
          <p:cNvSpPr>
            <a:spLocks noGrp="1" noChangeArrowheads="1"/>
          </p:cNvSpPr>
          <p:nvPr>
            <p:ph type="dt" sz="quarter" idx="1"/>
          </p:nvPr>
        </p:nvSpPr>
        <p:spPr bwMode="auto">
          <a:xfrm>
            <a:off x="3883025" y="0"/>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074" tIns="45537" rIns="91074" bIns="45537" numCol="1" anchor="t" anchorCtr="0" compatLnSpc="1">
            <a:prstTxWarp prst="textNoShape">
              <a:avLst/>
            </a:prstTxWarp>
          </a:bodyPr>
          <a:lstStyle>
            <a:lvl1pPr algn="r" defTabSz="911225" eaLnBrk="1" hangingPunct="1">
              <a:defRPr sz="1200">
                <a:latin typeface="Arial" charset="0"/>
                <a:ea typeface="ＭＳ Ｐゴシック" charset="0"/>
                <a:cs typeface="+mn-cs"/>
              </a:defRPr>
            </a:lvl1pPr>
          </a:lstStyle>
          <a:p>
            <a:pPr>
              <a:defRPr/>
            </a:pPr>
            <a:endParaRPr lang="en-US"/>
          </a:p>
        </p:txBody>
      </p:sp>
      <p:sp>
        <p:nvSpPr>
          <p:cNvPr id="11268" name="Rectangle 4">
            <a:extLst>
              <a:ext uri="{FF2B5EF4-FFF2-40B4-BE49-F238E27FC236}">
                <a16:creationId xmlns:a16="http://schemas.microsoft.com/office/drawing/2014/main" id="{DF4A1F83-60A7-9C47-A5CF-691045E43BE8}"/>
              </a:ext>
            </a:extLst>
          </p:cNvPr>
          <p:cNvSpPr>
            <a:spLocks noGrp="1" noChangeArrowheads="1"/>
          </p:cNvSpPr>
          <p:nvPr>
            <p:ph type="ftr" sz="quarter" idx="2"/>
          </p:nvPr>
        </p:nvSpPr>
        <p:spPr bwMode="auto">
          <a:xfrm>
            <a:off x="0" y="8628063"/>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074" tIns="45537" rIns="91074" bIns="45537" numCol="1" anchor="b" anchorCtr="0" compatLnSpc="1">
            <a:prstTxWarp prst="textNoShape">
              <a:avLst/>
            </a:prstTxWarp>
          </a:bodyPr>
          <a:lstStyle>
            <a:lvl1pPr defTabSz="911225" eaLnBrk="1" hangingPunct="1">
              <a:defRPr sz="1200">
                <a:latin typeface="Arial" charset="0"/>
                <a:ea typeface="ＭＳ Ｐゴシック" charset="0"/>
                <a:cs typeface="+mn-cs"/>
              </a:defRPr>
            </a:lvl1pPr>
          </a:lstStyle>
          <a:p>
            <a:pPr>
              <a:defRPr/>
            </a:pPr>
            <a:endParaRPr lang="en-US"/>
          </a:p>
        </p:txBody>
      </p:sp>
      <p:sp>
        <p:nvSpPr>
          <p:cNvPr id="11269" name="Rectangle 5">
            <a:extLst>
              <a:ext uri="{FF2B5EF4-FFF2-40B4-BE49-F238E27FC236}">
                <a16:creationId xmlns:a16="http://schemas.microsoft.com/office/drawing/2014/main" id="{B93C594E-EB0A-DD44-99B2-67BCA49BB63E}"/>
              </a:ext>
            </a:extLst>
          </p:cNvPr>
          <p:cNvSpPr>
            <a:spLocks noGrp="1" noChangeArrowheads="1"/>
          </p:cNvSpPr>
          <p:nvPr>
            <p:ph type="sldNum" sz="quarter" idx="3"/>
          </p:nvPr>
        </p:nvSpPr>
        <p:spPr bwMode="auto">
          <a:xfrm>
            <a:off x="3883025" y="8628063"/>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074" tIns="45537" rIns="91074" bIns="45537" numCol="1" anchor="b" anchorCtr="0" compatLnSpc="1">
            <a:prstTxWarp prst="textNoShape">
              <a:avLst/>
            </a:prstTxWarp>
          </a:bodyPr>
          <a:lstStyle>
            <a:lvl1pPr algn="r" defTabSz="911225" eaLnBrk="1" hangingPunct="1">
              <a:defRPr sz="1200"/>
            </a:lvl1pPr>
          </a:lstStyle>
          <a:p>
            <a:fld id="{C007A701-060F-BF4A-ABBE-ABDC8B5DAE1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1026">
            <a:extLst>
              <a:ext uri="{FF2B5EF4-FFF2-40B4-BE49-F238E27FC236}">
                <a16:creationId xmlns:a16="http://schemas.microsoft.com/office/drawing/2014/main" id="{9A7644AC-C752-224D-9257-ED756EBF8F6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mn-cs"/>
              </a:defRPr>
            </a:lvl1pPr>
          </a:lstStyle>
          <a:p>
            <a:pPr>
              <a:defRPr/>
            </a:pPr>
            <a:endParaRPr lang="en-US"/>
          </a:p>
        </p:txBody>
      </p:sp>
      <p:sp>
        <p:nvSpPr>
          <p:cNvPr id="29699" name="Rectangle 1027">
            <a:extLst>
              <a:ext uri="{FF2B5EF4-FFF2-40B4-BE49-F238E27FC236}">
                <a16:creationId xmlns:a16="http://schemas.microsoft.com/office/drawing/2014/main" id="{096B7CC0-6BD7-874B-8B3B-13E737BDBF0C}"/>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mn-cs"/>
              </a:defRPr>
            </a:lvl1pPr>
          </a:lstStyle>
          <a:p>
            <a:pPr>
              <a:defRPr/>
            </a:pPr>
            <a:endParaRPr lang="en-US"/>
          </a:p>
        </p:txBody>
      </p:sp>
      <p:sp>
        <p:nvSpPr>
          <p:cNvPr id="29700" name="Rectangle 1028">
            <a:extLst>
              <a:ext uri="{FF2B5EF4-FFF2-40B4-BE49-F238E27FC236}">
                <a16:creationId xmlns:a16="http://schemas.microsoft.com/office/drawing/2014/main" id="{F7A0C517-10A5-E34C-8ECA-718195A81B76}"/>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9701" name="Rectangle 1029">
            <a:extLst>
              <a:ext uri="{FF2B5EF4-FFF2-40B4-BE49-F238E27FC236}">
                <a16:creationId xmlns:a16="http://schemas.microsoft.com/office/drawing/2014/main" id="{24625A7D-0D08-F148-8716-E5CF2E0E79E2}"/>
              </a:ext>
            </a:extLst>
          </p:cNvPr>
          <p:cNvSpPr>
            <a:spLocks noGrp="1" noChangeArrowheads="1"/>
          </p:cNvSpPr>
          <p:nvPr>
            <p:ph type="body" sz="quarter" idx="3"/>
          </p:nvPr>
        </p:nvSpPr>
        <p:spPr bwMode="auto">
          <a:xfrm>
            <a:off x="914400" y="4343400"/>
            <a:ext cx="5029200" cy="403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1030">
            <a:extLst>
              <a:ext uri="{FF2B5EF4-FFF2-40B4-BE49-F238E27FC236}">
                <a16:creationId xmlns:a16="http://schemas.microsoft.com/office/drawing/2014/main" id="{59F9A683-FC99-964D-962D-72675AB85951}"/>
              </a:ext>
            </a:extLst>
          </p:cNvPr>
          <p:cNvSpPr>
            <a:spLocks noGrp="1" noChangeArrowheads="1"/>
          </p:cNvSpPr>
          <p:nvPr>
            <p:ph type="ftr" sz="quarter" idx="4"/>
          </p:nvPr>
        </p:nvSpPr>
        <p:spPr bwMode="auto">
          <a:xfrm>
            <a:off x="0" y="86106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mn-cs"/>
              </a:defRPr>
            </a:lvl1pPr>
          </a:lstStyle>
          <a:p>
            <a:pPr>
              <a:defRPr/>
            </a:pPr>
            <a:endParaRPr lang="en-US"/>
          </a:p>
        </p:txBody>
      </p:sp>
      <p:sp>
        <p:nvSpPr>
          <p:cNvPr id="29703" name="Rectangle 1031">
            <a:extLst>
              <a:ext uri="{FF2B5EF4-FFF2-40B4-BE49-F238E27FC236}">
                <a16:creationId xmlns:a16="http://schemas.microsoft.com/office/drawing/2014/main" id="{FECD5F0B-36A1-B640-B3E0-FD54EC163E1C}"/>
              </a:ext>
            </a:extLst>
          </p:cNvPr>
          <p:cNvSpPr>
            <a:spLocks noGrp="1" noChangeArrowheads="1"/>
          </p:cNvSpPr>
          <p:nvPr>
            <p:ph type="sldNum" sz="quarter" idx="5"/>
          </p:nvPr>
        </p:nvSpPr>
        <p:spPr bwMode="auto">
          <a:xfrm>
            <a:off x="3886200" y="86106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fld id="{C5CEA632-0B11-B841-9809-DBA4BE22E64B}"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a:extLst>
              <a:ext uri="{FF2B5EF4-FFF2-40B4-BE49-F238E27FC236}">
                <a16:creationId xmlns:a16="http://schemas.microsoft.com/office/drawing/2014/main" id="{25983166-612C-4249-9B0C-210460BFBA2A}"/>
              </a:ext>
            </a:extLst>
          </p:cNvPr>
          <p:cNvSpPr>
            <a:spLocks noChangeShapeType="1"/>
          </p:cNvSpPr>
          <p:nvPr/>
        </p:nvSpPr>
        <p:spPr bwMode="auto">
          <a:xfrm>
            <a:off x="1905000" y="1219200"/>
            <a:ext cx="0" cy="2057400"/>
          </a:xfrm>
          <a:prstGeom prst="line">
            <a:avLst/>
          </a:prstGeom>
          <a:noFill/>
          <a:ln w="349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242" name="Rectangle 2"/>
          <p:cNvSpPr>
            <a:spLocks noGrp="1" noChangeArrowheads="1"/>
          </p:cNvSpPr>
          <p:nvPr>
            <p:ph type="ctrTitle"/>
          </p:nvPr>
        </p:nvSpPr>
        <p:spPr>
          <a:xfrm>
            <a:off x="2133600" y="1371600"/>
            <a:ext cx="6477000" cy="1752600"/>
          </a:xfrm>
        </p:spPr>
        <p:txBody>
          <a:bodyPr/>
          <a:lstStyle>
            <a:lvl1pPr>
              <a:defRPr sz="5400"/>
            </a:lvl1pPr>
          </a:lstStyle>
          <a:p>
            <a:pPr lvl="0"/>
            <a:r>
              <a:rPr lang="en-US" noProof="0"/>
              <a:t>Click to edit Master title style</a:t>
            </a:r>
          </a:p>
        </p:txBody>
      </p:sp>
      <p:sp>
        <p:nvSpPr>
          <p:cNvPr id="10243" name="Rectangle 3"/>
          <p:cNvSpPr>
            <a:spLocks noGrp="1" noChangeArrowheads="1"/>
          </p:cNvSpPr>
          <p:nvPr>
            <p:ph type="subTitle" idx="1"/>
          </p:nvPr>
        </p:nvSpPr>
        <p:spPr>
          <a:xfrm>
            <a:off x="2133600" y="3733800"/>
            <a:ext cx="6477000" cy="1981200"/>
          </a:xfrm>
        </p:spPr>
        <p:txBody>
          <a:bodyPr/>
          <a:lstStyle>
            <a:lvl1pPr marL="0" indent="0">
              <a:buFont typeface="Wingdings" charset="0"/>
              <a:buNone/>
              <a:defRPr/>
            </a:lvl1pPr>
          </a:lstStyle>
          <a:p>
            <a:pPr lvl="0"/>
            <a:r>
              <a:rPr lang="en-US" noProof="0"/>
              <a:t>Click to edit Master subtitle style</a:t>
            </a:r>
          </a:p>
        </p:txBody>
      </p:sp>
      <p:sp>
        <p:nvSpPr>
          <p:cNvPr id="6" name="Rectangle 4">
            <a:extLst>
              <a:ext uri="{FF2B5EF4-FFF2-40B4-BE49-F238E27FC236}">
                <a16:creationId xmlns:a16="http://schemas.microsoft.com/office/drawing/2014/main" id="{8E30E760-0449-E643-94DE-1648CAE4390D}"/>
              </a:ext>
            </a:extLst>
          </p:cNvPr>
          <p:cNvSpPr>
            <a:spLocks noGrp="1" noChangeArrowheads="1"/>
          </p:cNvSpPr>
          <p:nvPr>
            <p:ph type="dt" sz="half" idx="10"/>
          </p:nvPr>
        </p:nvSpPr>
        <p:spPr>
          <a:xfrm>
            <a:off x="7086600" y="6248400"/>
            <a:ext cx="1524000" cy="4572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22C375F2-BE7E-E64E-8100-7D21434BC431}"/>
              </a:ext>
            </a:extLst>
          </p:cNvPr>
          <p:cNvSpPr>
            <a:spLocks noGrp="1" noChangeArrowheads="1"/>
          </p:cNvSpPr>
          <p:nvPr>
            <p:ph type="ftr" sz="quarter" idx="11"/>
          </p:nvPr>
        </p:nvSpPr>
        <p:spPr>
          <a:xfrm>
            <a:off x="3810000" y="6248400"/>
            <a:ext cx="2895600" cy="4572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6A8E9804-E5F6-B743-9033-961F13321DA3}"/>
              </a:ext>
            </a:extLst>
          </p:cNvPr>
          <p:cNvSpPr>
            <a:spLocks noGrp="1" noChangeArrowheads="1"/>
          </p:cNvSpPr>
          <p:nvPr>
            <p:ph type="sldNum" sz="quarter" idx="12"/>
          </p:nvPr>
        </p:nvSpPr>
        <p:spPr>
          <a:xfrm>
            <a:off x="2209800" y="6248400"/>
            <a:ext cx="1219200" cy="4572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a:lvl1pPr>
          </a:lstStyle>
          <a:p>
            <a:fld id="{1B1261CB-73FF-A446-B501-5B35C8C5AF5A}" type="slidenum">
              <a:rPr lang="en-US" altLang="en-US"/>
              <a:pPr/>
              <a:t>‹#›</a:t>
            </a:fld>
            <a:endParaRPr lang="en-US" altLang="en-US"/>
          </a:p>
        </p:txBody>
      </p:sp>
      <p:pic>
        <p:nvPicPr>
          <p:cNvPr id="3" name="Picture 2" descr="Shape&#10;&#10;Description automatically generated with low confidence">
            <a:extLst>
              <a:ext uri="{FF2B5EF4-FFF2-40B4-BE49-F238E27FC236}">
                <a16:creationId xmlns:a16="http://schemas.microsoft.com/office/drawing/2014/main" id="{FA8DA0CB-5846-6343-873C-2278727ABE47}"/>
              </a:ext>
            </a:extLst>
          </p:cNvPr>
          <p:cNvPicPr>
            <a:picLocks noChangeAspect="1"/>
          </p:cNvPicPr>
          <p:nvPr userDrawn="1"/>
        </p:nvPicPr>
        <p:blipFill>
          <a:blip r:embed="rId2"/>
          <a:stretch>
            <a:fillRect/>
          </a:stretch>
        </p:blipFill>
        <p:spPr>
          <a:xfrm>
            <a:off x="109036" y="1211766"/>
            <a:ext cx="1769944" cy="1769944"/>
          </a:xfrm>
          <a:prstGeom prst="rect">
            <a:avLst/>
          </a:prstGeom>
        </p:spPr>
      </p:pic>
    </p:spTree>
    <p:extLst>
      <p:ext uri="{BB962C8B-B14F-4D97-AF65-F5344CB8AC3E}">
        <p14:creationId xmlns:p14="http://schemas.microsoft.com/office/powerpoint/2010/main" val="3036700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0A2497C-4CB0-7346-906E-4429172A9F3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4711D1-D9B9-F04B-BE95-4920E0794AF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91EE77C-0F73-4B46-9B10-E373B75F48E4}"/>
              </a:ext>
            </a:extLst>
          </p:cNvPr>
          <p:cNvSpPr>
            <a:spLocks noGrp="1" noChangeArrowheads="1"/>
          </p:cNvSpPr>
          <p:nvPr>
            <p:ph type="sldNum" sz="quarter" idx="12"/>
          </p:nvPr>
        </p:nvSpPr>
        <p:spPr>
          <a:ln/>
        </p:spPr>
        <p:txBody>
          <a:bodyPr/>
          <a:lstStyle>
            <a:lvl1pPr>
              <a:defRPr/>
            </a:lvl1pPr>
          </a:lstStyle>
          <a:p>
            <a:fld id="{36D3B05A-19C6-484C-970E-F6AE4425AFE9}" type="slidenum">
              <a:rPr lang="en-US" altLang="en-US"/>
              <a:pPr/>
              <a:t>‹#›</a:t>
            </a:fld>
            <a:endParaRPr lang="en-US" altLang="en-US"/>
          </a:p>
        </p:txBody>
      </p:sp>
    </p:spTree>
    <p:extLst>
      <p:ext uri="{BB962C8B-B14F-4D97-AF65-F5344CB8AC3E}">
        <p14:creationId xmlns:p14="http://schemas.microsoft.com/office/powerpoint/2010/main" val="1104360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90500"/>
            <a:ext cx="1752600" cy="5829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190500"/>
            <a:ext cx="5105400" cy="582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EFBE63D-17F7-3F44-B64E-700728AF1F3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07E940C-C8FE-524F-9B0C-373C2B14C8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BD4474-6F49-0A40-90A6-6B0248F70080}"/>
              </a:ext>
            </a:extLst>
          </p:cNvPr>
          <p:cNvSpPr>
            <a:spLocks noGrp="1" noChangeArrowheads="1"/>
          </p:cNvSpPr>
          <p:nvPr>
            <p:ph type="sldNum" sz="quarter" idx="12"/>
          </p:nvPr>
        </p:nvSpPr>
        <p:spPr>
          <a:ln/>
        </p:spPr>
        <p:txBody>
          <a:bodyPr/>
          <a:lstStyle>
            <a:lvl1pPr>
              <a:defRPr/>
            </a:lvl1pPr>
          </a:lstStyle>
          <a:p>
            <a:fld id="{BA240FE1-B851-CD45-BF60-568FF345F016}" type="slidenum">
              <a:rPr lang="en-US" altLang="en-US"/>
              <a:pPr/>
              <a:t>‹#›</a:t>
            </a:fld>
            <a:endParaRPr lang="en-US" altLang="en-US"/>
          </a:p>
        </p:txBody>
      </p:sp>
    </p:spTree>
    <p:extLst>
      <p:ext uri="{BB962C8B-B14F-4D97-AF65-F5344CB8AC3E}">
        <p14:creationId xmlns:p14="http://schemas.microsoft.com/office/powerpoint/2010/main" val="39392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6A9664D-FC28-1642-B155-7697E763059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194F7D0-02B7-7048-8C76-F0C480852B3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B4BA6E-C7D3-C74E-8E5F-87241E99ADCA}"/>
              </a:ext>
            </a:extLst>
          </p:cNvPr>
          <p:cNvSpPr>
            <a:spLocks noGrp="1" noChangeArrowheads="1"/>
          </p:cNvSpPr>
          <p:nvPr>
            <p:ph type="sldNum" sz="quarter" idx="12"/>
          </p:nvPr>
        </p:nvSpPr>
        <p:spPr>
          <a:ln/>
        </p:spPr>
        <p:txBody>
          <a:bodyPr/>
          <a:lstStyle>
            <a:lvl1pPr>
              <a:defRPr/>
            </a:lvl1pPr>
          </a:lstStyle>
          <a:p>
            <a:fld id="{2AA1AAF9-07C7-964F-808A-1A8D0BF28254}" type="slidenum">
              <a:rPr lang="en-US" altLang="en-US"/>
              <a:pPr/>
              <a:t>‹#›</a:t>
            </a:fld>
            <a:endParaRPr lang="en-US" altLang="en-US"/>
          </a:p>
        </p:txBody>
      </p:sp>
    </p:spTree>
    <p:extLst>
      <p:ext uri="{BB962C8B-B14F-4D97-AF65-F5344CB8AC3E}">
        <p14:creationId xmlns:p14="http://schemas.microsoft.com/office/powerpoint/2010/main" val="4294045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C99177D3-627B-2543-9263-0D62FCE4018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CCFBE6F-B4B8-B541-8AE6-9FF11B6D0E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8C81C22-E37D-9A4F-B4FD-25E8AD30DEC3}"/>
              </a:ext>
            </a:extLst>
          </p:cNvPr>
          <p:cNvSpPr>
            <a:spLocks noGrp="1" noChangeArrowheads="1"/>
          </p:cNvSpPr>
          <p:nvPr>
            <p:ph type="sldNum" sz="quarter" idx="12"/>
          </p:nvPr>
        </p:nvSpPr>
        <p:spPr>
          <a:ln/>
        </p:spPr>
        <p:txBody>
          <a:bodyPr/>
          <a:lstStyle>
            <a:lvl1pPr>
              <a:defRPr/>
            </a:lvl1pPr>
          </a:lstStyle>
          <a:p>
            <a:fld id="{603D1792-48EB-204B-848C-EEB073141520}" type="slidenum">
              <a:rPr lang="en-US" altLang="en-US"/>
              <a:pPr/>
              <a:t>‹#›</a:t>
            </a:fld>
            <a:endParaRPr lang="en-US" altLang="en-US"/>
          </a:p>
        </p:txBody>
      </p:sp>
    </p:spTree>
    <p:extLst>
      <p:ext uri="{BB962C8B-B14F-4D97-AF65-F5344CB8AC3E}">
        <p14:creationId xmlns:p14="http://schemas.microsoft.com/office/powerpoint/2010/main" val="358225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905000"/>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5400" y="1905000"/>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1CB0D25-8CA6-D94C-A6A2-543FF957DEF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E7A6C58-27B7-4943-8430-63BE26615C6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5161BD-7231-6843-BA15-44345C63FE6B}"/>
              </a:ext>
            </a:extLst>
          </p:cNvPr>
          <p:cNvSpPr>
            <a:spLocks noGrp="1" noChangeArrowheads="1"/>
          </p:cNvSpPr>
          <p:nvPr>
            <p:ph type="sldNum" sz="quarter" idx="12"/>
          </p:nvPr>
        </p:nvSpPr>
        <p:spPr>
          <a:ln/>
        </p:spPr>
        <p:txBody>
          <a:bodyPr/>
          <a:lstStyle>
            <a:lvl1pPr>
              <a:defRPr/>
            </a:lvl1pPr>
          </a:lstStyle>
          <a:p>
            <a:fld id="{D0EA946B-FB25-C84A-9B00-8605B2F960A5}" type="slidenum">
              <a:rPr lang="en-US" altLang="en-US"/>
              <a:pPr/>
              <a:t>‹#›</a:t>
            </a:fld>
            <a:endParaRPr lang="en-US" altLang="en-US"/>
          </a:p>
        </p:txBody>
      </p:sp>
    </p:spTree>
    <p:extLst>
      <p:ext uri="{BB962C8B-B14F-4D97-AF65-F5344CB8AC3E}">
        <p14:creationId xmlns:p14="http://schemas.microsoft.com/office/powerpoint/2010/main" val="3922168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7D4A17F6-7A15-0947-8338-81591BD225B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FCFF883-B6CB-3540-BDF5-0147BC09EEA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9B322376-4EE7-2C44-97DA-E1255868CD1B}"/>
              </a:ext>
            </a:extLst>
          </p:cNvPr>
          <p:cNvSpPr>
            <a:spLocks noGrp="1" noChangeArrowheads="1"/>
          </p:cNvSpPr>
          <p:nvPr>
            <p:ph type="sldNum" sz="quarter" idx="12"/>
          </p:nvPr>
        </p:nvSpPr>
        <p:spPr>
          <a:ln/>
        </p:spPr>
        <p:txBody>
          <a:bodyPr/>
          <a:lstStyle>
            <a:lvl1pPr>
              <a:defRPr/>
            </a:lvl1pPr>
          </a:lstStyle>
          <a:p>
            <a:fld id="{127BDCF3-4403-EC4C-8788-0E070BC86138}" type="slidenum">
              <a:rPr lang="en-US" altLang="en-US"/>
              <a:pPr/>
              <a:t>‹#›</a:t>
            </a:fld>
            <a:endParaRPr lang="en-US" altLang="en-US"/>
          </a:p>
        </p:txBody>
      </p:sp>
    </p:spTree>
    <p:extLst>
      <p:ext uri="{BB962C8B-B14F-4D97-AF65-F5344CB8AC3E}">
        <p14:creationId xmlns:p14="http://schemas.microsoft.com/office/powerpoint/2010/main" val="3737085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1FE781A-365C-474A-8021-C43CD6EAF67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1E2879CB-6E9E-FF44-8490-F82CBEB4D87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E03B564-5CBC-884F-9232-16C44E33A8CD}"/>
              </a:ext>
            </a:extLst>
          </p:cNvPr>
          <p:cNvSpPr>
            <a:spLocks noGrp="1" noChangeArrowheads="1"/>
          </p:cNvSpPr>
          <p:nvPr>
            <p:ph type="sldNum" sz="quarter" idx="12"/>
          </p:nvPr>
        </p:nvSpPr>
        <p:spPr>
          <a:ln/>
        </p:spPr>
        <p:txBody>
          <a:bodyPr/>
          <a:lstStyle>
            <a:lvl1pPr>
              <a:defRPr/>
            </a:lvl1pPr>
          </a:lstStyle>
          <a:p>
            <a:fld id="{091E33C0-448A-E14E-A50D-F87FB1C14F7C}" type="slidenum">
              <a:rPr lang="en-US" altLang="en-US"/>
              <a:pPr/>
              <a:t>‹#›</a:t>
            </a:fld>
            <a:endParaRPr lang="en-US" altLang="en-US"/>
          </a:p>
        </p:txBody>
      </p:sp>
    </p:spTree>
    <p:extLst>
      <p:ext uri="{BB962C8B-B14F-4D97-AF65-F5344CB8AC3E}">
        <p14:creationId xmlns:p14="http://schemas.microsoft.com/office/powerpoint/2010/main" val="260800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47BB43D-9109-B642-8491-8C8D27CDA91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1C50EB10-0E2E-0B4C-A83F-36C5BC11F11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671C779-6C83-944C-8F5F-08B4444D8087}"/>
              </a:ext>
            </a:extLst>
          </p:cNvPr>
          <p:cNvSpPr>
            <a:spLocks noGrp="1" noChangeArrowheads="1"/>
          </p:cNvSpPr>
          <p:nvPr>
            <p:ph type="sldNum" sz="quarter" idx="12"/>
          </p:nvPr>
        </p:nvSpPr>
        <p:spPr>
          <a:ln/>
        </p:spPr>
        <p:txBody>
          <a:bodyPr/>
          <a:lstStyle>
            <a:lvl1pPr>
              <a:defRPr/>
            </a:lvl1pPr>
          </a:lstStyle>
          <a:p>
            <a:fld id="{5E3E2D9E-3F9B-EA46-AB69-39E8790913CE}" type="slidenum">
              <a:rPr lang="en-US" altLang="en-US"/>
              <a:pPr/>
              <a:t>‹#›</a:t>
            </a:fld>
            <a:endParaRPr lang="en-US" altLang="en-US"/>
          </a:p>
        </p:txBody>
      </p:sp>
    </p:spTree>
    <p:extLst>
      <p:ext uri="{BB962C8B-B14F-4D97-AF65-F5344CB8AC3E}">
        <p14:creationId xmlns:p14="http://schemas.microsoft.com/office/powerpoint/2010/main" val="379451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5F86D2-706F-D64D-BC39-4162CB6DBF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2F3B8D-D0CD-3248-BE10-8DC1CB089A7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6C3C186-C408-E643-BB6A-1ACE8E7400BB}"/>
              </a:ext>
            </a:extLst>
          </p:cNvPr>
          <p:cNvSpPr>
            <a:spLocks noGrp="1" noChangeArrowheads="1"/>
          </p:cNvSpPr>
          <p:nvPr>
            <p:ph type="sldNum" sz="quarter" idx="12"/>
          </p:nvPr>
        </p:nvSpPr>
        <p:spPr>
          <a:ln/>
        </p:spPr>
        <p:txBody>
          <a:bodyPr/>
          <a:lstStyle>
            <a:lvl1pPr>
              <a:defRPr/>
            </a:lvl1pPr>
          </a:lstStyle>
          <a:p>
            <a:fld id="{9B654018-1327-DE45-8A9C-FF24D6FFF8B6}" type="slidenum">
              <a:rPr lang="en-US" altLang="en-US"/>
              <a:pPr/>
              <a:t>‹#›</a:t>
            </a:fld>
            <a:endParaRPr lang="en-US" altLang="en-US"/>
          </a:p>
        </p:txBody>
      </p:sp>
    </p:spTree>
    <p:extLst>
      <p:ext uri="{BB962C8B-B14F-4D97-AF65-F5344CB8AC3E}">
        <p14:creationId xmlns:p14="http://schemas.microsoft.com/office/powerpoint/2010/main" val="2345108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A28205B-4943-7C42-BF5B-9D220832317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0DD882-514B-7346-9CD2-782A44C07B7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8BD855B-6799-0A4D-9E56-79B065E554B2}"/>
              </a:ext>
            </a:extLst>
          </p:cNvPr>
          <p:cNvSpPr>
            <a:spLocks noGrp="1" noChangeArrowheads="1"/>
          </p:cNvSpPr>
          <p:nvPr>
            <p:ph type="sldNum" sz="quarter" idx="12"/>
          </p:nvPr>
        </p:nvSpPr>
        <p:spPr>
          <a:ln/>
        </p:spPr>
        <p:txBody>
          <a:bodyPr/>
          <a:lstStyle>
            <a:lvl1pPr>
              <a:defRPr/>
            </a:lvl1pPr>
          </a:lstStyle>
          <a:p>
            <a:fld id="{124489B9-BE37-0448-80C4-08B63EF7C4B0}" type="slidenum">
              <a:rPr lang="en-US" altLang="en-US"/>
              <a:pPr/>
              <a:t>‹#›</a:t>
            </a:fld>
            <a:endParaRPr lang="en-US" altLang="en-US"/>
          </a:p>
        </p:txBody>
      </p:sp>
    </p:spTree>
    <p:extLst>
      <p:ext uri="{BB962C8B-B14F-4D97-AF65-F5344CB8AC3E}">
        <p14:creationId xmlns:p14="http://schemas.microsoft.com/office/powerpoint/2010/main" val="4217979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7BD28E0-EEBD-1341-9CC9-7E5A9B72195A}"/>
              </a:ext>
            </a:extLst>
          </p:cNvPr>
          <p:cNvSpPr>
            <a:spLocks noGrp="1" noChangeArrowheads="1"/>
          </p:cNvSpPr>
          <p:nvPr>
            <p:ph type="title"/>
          </p:nvPr>
        </p:nvSpPr>
        <p:spPr bwMode="auto">
          <a:xfrm>
            <a:off x="1524000" y="190500"/>
            <a:ext cx="7010400" cy="1527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9219" name="Rectangle 3">
            <a:extLst>
              <a:ext uri="{FF2B5EF4-FFF2-40B4-BE49-F238E27FC236}">
                <a16:creationId xmlns:a16="http://schemas.microsoft.com/office/drawing/2014/main" id="{C22934EB-43DC-F144-9442-E72A3CED31BB}"/>
              </a:ext>
            </a:extLst>
          </p:cNvPr>
          <p:cNvSpPr>
            <a:spLocks noGrp="1" noChangeArrowheads="1"/>
          </p:cNvSpPr>
          <p:nvPr>
            <p:ph type="body" idx="1"/>
          </p:nvPr>
        </p:nvSpPr>
        <p:spPr bwMode="auto">
          <a:xfrm>
            <a:off x="1524000" y="1905000"/>
            <a:ext cx="7010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a:extLst>
              <a:ext uri="{FF2B5EF4-FFF2-40B4-BE49-F238E27FC236}">
                <a16:creationId xmlns:a16="http://schemas.microsoft.com/office/drawing/2014/main" id="{AD1CCD31-6C23-224D-991E-294B81397281}"/>
              </a:ext>
            </a:extLst>
          </p:cNvPr>
          <p:cNvSpPr>
            <a:spLocks noGrp="1" noChangeArrowheads="1"/>
          </p:cNvSpPr>
          <p:nvPr>
            <p:ph type="dt" sz="half" idx="2"/>
          </p:nvPr>
        </p:nvSpPr>
        <p:spPr bwMode="auto">
          <a:xfrm>
            <a:off x="66294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ＭＳ Ｐゴシック" charset="0"/>
                <a:cs typeface="+mn-cs"/>
              </a:defRPr>
            </a:lvl1pPr>
          </a:lstStyle>
          <a:p>
            <a:pPr>
              <a:defRPr/>
            </a:pPr>
            <a:endParaRPr lang="en-US"/>
          </a:p>
        </p:txBody>
      </p:sp>
      <p:sp>
        <p:nvSpPr>
          <p:cNvPr id="9221" name="Rectangle 5">
            <a:extLst>
              <a:ext uri="{FF2B5EF4-FFF2-40B4-BE49-F238E27FC236}">
                <a16:creationId xmlns:a16="http://schemas.microsoft.com/office/drawing/2014/main" id="{84AEFBAB-42A5-DD48-A9B7-F1ACB26BA1D3}"/>
              </a:ext>
            </a:extLst>
          </p:cNvPr>
          <p:cNvSpPr>
            <a:spLocks noGrp="1" noChangeArrowheads="1"/>
          </p:cNvSpPr>
          <p:nvPr>
            <p:ph type="ftr" sz="quarter" idx="3"/>
          </p:nvPr>
        </p:nvSpPr>
        <p:spPr bwMode="auto">
          <a:xfrm>
            <a:off x="32766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eaLnBrk="1" hangingPunct="1">
              <a:defRPr sz="1000">
                <a:latin typeface="Arial" charset="0"/>
                <a:ea typeface="ＭＳ Ｐゴシック" charset="0"/>
                <a:cs typeface="+mn-cs"/>
              </a:defRPr>
            </a:lvl1pPr>
          </a:lstStyle>
          <a:p>
            <a:pPr>
              <a:defRPr/>
            </a:pPr>
            <a:endParaRPr lang="en-US"/>
          </a:p>
        </p:txBody>
      </p:sp>
      <p:sp>
        <p:nvSpPr>
          <p:cNvPr id="9222" name="Rectangle 6">
            <a:extLst>
              <a:ext uri="{FF2B5EF4-FFF2-40B4-BE49-F238E27FC236}">
                <a16:creationId xmlns:a16="http://schemas.microsoft.com/office/drawing/2014/main" id="{C1D32A43-823E-F34F-A7A3-9C43CB440786}"/>
              </a:ext>
            </a:extLst>
          </p:cNvPr>
          <p:cNvSpPr>
            <a:spLocks noGrp="1" noChangeArrowheads="1"/>
          </p:cNvSpPr>
          <p:nvPr>
            <p:ph type="sldNum" sz="quarter" idx="4"/>
          </p:nvPr>
        </p:nvSpPr>
        <p:spPr bwMode="auto">
          <a:xfrm>
            <a:off x="1524000" y="6248400"/>
            <a:ext cx="1295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eaLnBrk="1" hangingPunct="1">
              <a:defRPr sz="1400"/>
            </a:lvl1pPr>
          </a:lstStyle>
          <a:p>
            <a:fld id="{7296B42F-6A35-3E48-8C14-DADCD438EE14}" type="slidenum">
              <a:rPr lang="en-US" altLang="en-US"/>
              <a:pPr/>
              <a:t>‹#›</a:t>
            </a:fld>
            <a:endParaRPr lang="en-US" altLang="en-US"/>
          </a:p>
        </p:txBody>
      </p:sp>
      <p:sp>
        <p:nvSpPr>
          <p:cNvPr id="9223" name="Line 7">
            <a:extLst>
              <a:ext uri="{FF2B5EF4-FFF2-40B4-BE49-F238E27FC236}">
                <a16:creationId xmlns:a16="http://schemas.microsoft.com/office/drawing/2014/main" id="{A1083733-C0E4-5249-BF5C-5577E08DB0BB}"/>
              </a:ext>
            </a:extLst>
          </p:cNvPr>
          <p:cNvSpPr>
            <a:spLocks noChangeShapeType="1"/>
          </p:cNvSpPr>
          <p:nvPr/>
        </p:nvSpPr>
        <p:spPr bwMode="auto">
          <a:xfrm flipV="1">
            <a:off x="1371600" y="304800"/>
            <a:ext cx="0" cy="1295400"/>
          </a:xfrm>
          <a:prstGeom prst="line">
            <a:avLst/>
          </a:prstGeom>
          <a:noFill/>
          <a:ln w="381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pic>
        <p:nvPicPr>
          <p:cNvPr id="3" name="Picture 2" descr="Shape&#10;&#10;Description automatically generated with low confidence">
            <a:extLst>
              <a:ext uri="{FF2B5EF4-FFF2-40B4-BE49-F238E27FC236}">
                <a16:creationId xmlns:a16="http://schemas.microsoft.com/office/drawing/2014/main" id="{F9B1DF3C-50BD-0E43-B98F-EF9716314091}"/>
              </a:ext>
            </a:extLst>
          </p:cNvPr>
          <p:cNvPicPr>
            <a:picLocks noChangeAspect="1"/>
          </p:cNvPicPr>
          <p:nvPr userDrawn="1"/>
        </p:nvPicPr>
        <p:blipFill>
          <a:blip r:embed="rId13"/>
          <a:stretch>
            <a:fillRect/>
          </a:stretch>
        </p:blipFill>
        <p:spPr>
          <a:xfrm>
            <a:off x="0" y="304808"/>
            <a:ext cx="1295392" cy="1295392"/>
          </a:xfrm>
          <a:prstGeom prst="rect">
            <a:avLst/>
          </a:prstGeom>
        </p:spPr>
      </p:pic>
    </p:spTree>
  </p:cSld>
  <p:clrMap bg1="lt1" tx1="dk1" bg2="lt2" tx2="dk2" accent1="accent1" accent2="accent2" accent3="accent3" accent4="accent4" accent5="accent5" accent6="accent6" hlink="hlink" folHlink="folHlink"/>
  <p:sldLayoutIdLst>
    <p:sldLayoutId id="2147483686"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rtl="0" eaLnBrk="1" fontAlgn="base" hangingPunct="1">
        <a:spcBef>
          <a:spcPct val="0"/>
        </a:spcBef>
        <a:spcAft>
          <a:spcPct val="0"/>
        </a:spcAft>
        <a:defRPr sz="4200">
          <a:solidFill>
            <a:schemeClr val="tx2"/>
          </a:solidFill>
          <a:latin typeface="+mj-lt"/>
          <a:ea typeface="+mj-ea"/>
          <a:cs typeface="ＭＳ Ｐゴシック" charset="0"/>
        </a:defRPr>
      </a:lvl1pPr>
      <a:lvl2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2pPr>
      <a:lvl3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3pPr>
      <a:lvl4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4pPr>
      <a:lvl5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4200">
          <a:solidFill>
            <a:schemeClr val="tx2"/>
          </a:solidFill>
          <a:latin typeface="Arial" charset="0"/>
          <a:ea typeface="ＭＳ Ｐゴシック" charset="0"/>
        </a:defRPr>
      </a:lvl6pPr>
      <a:lvl7pPr marL="914400" algn="l" rtl="0" eaLnBrk="1" fontAlgn="base" hangingPunct="1">
        <a:spcBef>
          <a:spcPct val="0"/>
        </a:spcBef>
        <a:spcAft>
          <a:spcPct val="0"/>
        </a:spcAft>
        <a:defRPr sz="4200">
          <a:solidFill>
            <a:schemeClr val="tx2"/>
          </a:solidFill>
          <a:latin typeface="Arial" charset="0"/>
          <a:ea typeface="ＭＳ Ｐゴシック" charset="0"/>
        </a:defRPr>
      </a:lvl7pPr>
      <a:lvl8pPr marL="1371600" algn="l" rtl="0" eaLnBrk="1" fontAlgn="base" hangingPunct="1">
        <a:spcBef>
          <a:spcPct val="0"/>
        </a:spcBef>
        <a:spcAft>
          <a:spcPct val="0"/>
        </a:spcAft>
        <a:defRPr sz="4200">
          <a:solidFill>
            <a:schemeClr val="tx2"/>
          </a:solidFill>
          <a:latin typeface="Arial" charset="0"/>
          <a:ea typeface="ＭＳ Ｐゴシック" charset="0"/>
        </a:defRPr>
      </a:lvl8pPr>
      <a:lvl9pPr marL="1828800" algn="l" rtl="0" eaLnBrk="1" fontAlgn="base" hangingPunct="1">
        <a:spcBef>
          <a:spcPct val="0"/>
        </a:spcBef>
        <a:spcAft>
          <a:spcPct val="0"/>
        </a:spcAft>
        <a:defRPr sz="4200">
          <a:solidFill>
            <a:schemeClr val="tx2"/>
          </a:solidFill>
          <a:latin typeface="Arial" charset="0"/>
          <a:ea typeface="ＭＳ Ｐゴシック" charset="0"/>
        </a:defRPr>
      </a:lvl9pPr>
    </p:titleStyle>
    <p:bodyStyle>
      <a:lvl1pPr marL="342900" indent="-342900" algn="l" rtl="0" eaLnBrk="1" fontAlgn="base" hangingPunct="1">
        <a:spcBef>
          <a:spcPct val="20000"/>
        </a:spcBef>
        <a:spcAft>
          <a:spcPct val="0"/>
        </a:spcAft>
        <a:buClr>
          <a:schemeClr val="tx1"/>
        </a:buClr>
        <a:buSzPct val="70000"/>
        <a:buFont typeface="Wingdings" pitchFamily="2" charset="2"/>
        <a:buChar char="¢"/>
        <a:defRPr sz="3000">
          <a:solidFill>
            <a:schemeClr val="tx2"/>
          </a:solidFill>
          <a:latin typeface="+mn-lt"/>
          <a:ea typeface="+mn-ea"/>
          <a:cs typeface="ＭＳ Ｐゴシック" charset="0"/>
        </a:defRPr>
      </a:lvl1pPr>
      <a:lvl2pPr marL="742950" indent="-285750" algn="l" rtl="0" eaLnBrk="1" fontAlgn="base" hangingPunct="1">
        <a:spcBef>
          <a:spcPct val="20000"/>
        </a:spcBef>
        <a:spcAft>
          <a:spcPct val="0"/>
        </a:spcAft>
        <a:buClr>
          <a:schemeClr val="accent1"/>
        </a:buClr>
        <a:buSzPct val="75000"/>
        <a:buFont typeface="Wingdings" pitchFamily="2" charset="2"/>
        <a:buChar char="l"/>
        <a:defRPr sz="2800">
          <a:solidFill>
            <a:schemeClr val="tx2"/>
          </a:solidFill>
          <a:latin typeface="+mn-lt"/>
          <a:ea typeface="+mn-ea"/>
        </a:defRPr>
      </a:lvl2pPr>
      <a:lvl3pPr marL="1143000" indent="-228600" algn="l" rtl="0" eaLnBrk="1" fontAlgn="base" hangingPunct="1">
        <a:spcBef>
          <a:spcPct val="20000"/>
        </a:spcBef>
        <a:spcAft>
          <a:spcPct val="0"/>
        </a:spcAft>
        <a:buClr>
          <a:schemeClr val="accent2"/>
        </a:buClr>
        <a:buChar char="•"/>
        <a:defRPr sz="2400">
          <a:solidFill>
            <a:schemeClr val="tx2"/>
          </a:solidFill>
          <a:latin typeface="+mn-lt"/>
          <a:ea typeface="+mn-ea"/>
        </a:defRPr>
      </a:lvl3pPr>
      <a:lvl4pPr marL="1600200" indent="-228600" algn="l" rtl="0" eaLnBrk="1" fontAlgn="base" hangingPunct="1">
        <a:spcBef>
          <a:spcPct val="20000"/>
        </a:spcBef>
        <a:spcAft>
          <a:spcPct val="0"/>
        </a:spcAft>
        <a:buClr>
          <a:schemeClr val="tx1"/>
        </a:buClr>
        <a:buChar char="•"/>
        <a:defRPr sz="2000">
          <a:solidFill>
            <a:schemeClr val="tx2"/>
          </a:solidFill>
          <a:latin typeface="+mn-lt"/>
          <a:ea typeface="+mn-ea"/>
        </a:defRPr>
      </a:lvl4pPr>
      <a:lvl5pPr marL="2057400" indent="-228600" algn="l" rtl="0" eaLnBrk="1" fontAlgn="base" hangingPunct="1">
        <a:spcBef>
          <a:spcPct val="20000"/>
        </a:spcBef>
        <a:spcAft>
          <a:spcPct val="0"/>
        </a:spcAft>
        <a:buChar char="•"/>
        <a:defRPr sz="2000">
          <a:solidFill>
            <a:schemeClr val="tx2"/>
          </a:solidFill>
          <a:latin typeface="+mn-lt"/>
          <a:ea typeface="+mn-ea"/>
        </a:defRPr>
      </a:lvl5pPr>
      <a:lvl6pPr marL="2514600" indent="-228600" algn="l" rtl="0" eaLnBrk="1" fontAlgn="base" hangingPunct="1">
        <a:spcBef>
          <a:spcPct val="20000"/>
        </a:spcBef>
        <a:spcAft>
          <a:spcPct val="0"/>
        </a:spcAft>
        <a:buChar char="•"/>
        <a:defRPr sz="2000">
          <a:solidFill>
            <a:schemeClr val="tx2"/>
          </a:solidFill>
          <a:latin typeface="+mn-lt"/>
          <a:ea typeface="+mn-ea"/>
        </a:defRPr>
      </a:lvl6pPr>
      <a:lvl7pPr marL="2971800" indent="-228600" algn="l" rtl="0" eaLnBrk="1" fontAlgn="base" hangingPunct="1">
        <a:spcBef>
          <a:spcPct val="20000"/>
        </a:spcBef>
        <a:spcAft>
          <a:spcPct val="0"/>
        </a:spcAft>
        <a:buChar char="•"/>
        <a:defRPr sz="2000">
          <a:solidFill>
            <a:schemeClr val="tx2"/>
          </a:solidFill>
          <a:latin typeface="+mn-lt"/>
          <a:ea typeface="+mn-ea"/>
        </a:defRPr>
      </a:lvl7pPr>
      <a:lvl8pPr marL="3429000" indent="-228600" algn="l" rtl="0" eaLnBrk="1" fontAlgn="base" hangingPunct="1">
        <a:spcBef>
          <a:spcPct val="20000"/>
        </a:spcBef>
        <a:spcAft>
          <a:spcPct val="0"/>
        </a:spcAft>
        <a:buChar char="•"/>
        <a:defRPr sz="2000">
          <a:solidFill>
            <a:schemeClr val="tx2"/>
          </a:solidFill>
          <a:latin typeface="+mn-lt"/>
          <a:ea typeface="+mn-ea"/>
        </a:defRPr>
      </a:lvl8pPr>
      <a:lvl9pPr marL="3886200" indent="-228600" algn="l" rtl="0" eaLnBrk="1" fontAlgn="base" hangingPunct="1">
        <a:spcBef>
          <a:spcPct val="20000"/>
        </a:spcBef>
        <a:spcAft>
          <a:spcPct val="0"/>
        </a:spcAft>
        <a:buChar char="•"/>
        <a:defRPr sz="2000">
          <a:solidFill>
            <a:schemeClr val="tx2"/>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en.wikipedia.org/wiki/Object-oriented_programming"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hyperlink" Target="https://lutzhamel.github.io/CSC493/docs/OOSC.pdf" TargetMode="External"/><Relationship Id="rId2" Type="http://schemas.openxmlformats.org/officeDocument/2006/relationships/hyperlink" Target="https://lutzhamel.github.io/CSC493/docs/OOPP.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en.wikipedia.org/wiki/Duck_typing"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squeak.org/"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BB0BC3-E975-B74C-84D9-583EBC526200}"/>
              </a:ext>
            </a:extLst>
          </p:cNvPr>
          <p:cNvSpPr>
            <a:spLocks noGrp="1"/>
          </p:cNvSpPr>
          <p:nvPr>
            <p:ph type="title"/>
          </p:nvPr>
        </p:nvSpPr>
        <p:spPr/>
        <p:txBody>
          <a:bodyPr/>
          <a:lstStyle/>
          <a:p>
            <a:r>
              <a:rPr lang="en-US" dirty="0"/>
              <a:t>Object-Oriented Programming</a:t>
            </a:r>
          </a:p>
        </p:txBody>
      </p:sp>
      <p:sp>
        <p:nvSpPr>
          <p:cNvPr id="5" name="Content Placeholder 4">
            <a:extLst>
              <a:ext uri="{FF2B5EF4-FFF2-40B4-BE49-F238E27FC236}">
                <a16:creationId xmlns:a16="http://schemas.microsoft.com/office/drawing/2014/main" id="{E0158856-FB32-6B46-B95B-749D1BF33218}"/>
              </a:ext>
            </a:extLst>
          </p:cNvPr>
          <p:cNvSpPr>
            <a:spLocks noGrp="1"/>
          </p:cNvSpPr>
          <p:nvPr>
            <p:ph idx="1"/>
          </p:nvPr>
        </p:nvSpPr>
        <p:spPr/>
        <p:txBody>
          <a:bodyPr/>
          <a:lstStyle/>
          <a:p>
            <a:r>
              <a:rPr lang="en-US" dirty="0"/>
              <a:t>Object-oriented programming (OOP) is a programming paradigm based on the concept of "objects", which can contain data and code. The data is in the form of fields (often known as attributes or properties), and the code is in the form of procedures (often known as methods).</a:t>
            </a:r>
          </a:p>
        </p:txBody>
      </p:sp>
      <p:sp>
        <p:nvSpPr>
          <p:cNvPr id="6" name="TextBox 5">
            <a:extLst>
              <a:ext uri="{FF2B5EF4-FFF2-40B4-BE49-F238E27FC236}">
                <a16:creationId xmlns:a16="http://schemas.microsoft.com/office/drawing/2014/main" id="{BE22C6EE-1162-064A-A68A-6ABE697E5866}"/>
              </a:ext>
            </a:extLst>
          </p:cNvPr>
          <p:cNvSpPr txBox="1"/>
          <p:nvPr/>
        </p:nvSpPr>
        <p:spPr>
          <a:xfrm>
            <a:off x="1817649" y="6367346"/>
            <a:ext cx="5456943" cy="307777"/>
          </a:xfrm>
          <a:prstGeom prst="rect">
            <a:avLst/>
          </a:prstGeom>
          <a:noFill/>
        </p:spPr>
        <p:txBody>
          <a:bodyPr wrap="none" rtlCol="0">
            <a:spAutoFit/>
          </a:bodyPr>
          <a:lstStyle/>
          <a:p>
            <a:r>
              <a:rPr lang="en-US" sz="1400" dirty="0"/>
              <a:t>Source: </a:t>
            </a:r>
            <a:r>
              <a:rPr lang="en-US" sz="1400" dirty="0">
                <a:hlinkClick r:id="rId2"/>
              </a:rPr>
              <a:t>https://en.wikipedia.org/wiki/Object-oriented_programming</a:t>
            </a:r>
            <a:endParaRPr lang="en-US" sz="1400" dirty="0"/>
          </a:p>
        </p:txBody>
      </p:sp>
    </p:spTree>
    <p:extLst>
      <p:ext uri="{BB962C8B-B14F-4D97-AF65-F5344CB8AC3E}">
        <p14:creationId xmlns:p14="http://schemas.microsoft.com/office/powerpoint/2010/main" val="753730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5861-FB7D-B44D-B30D-0A594BE37D5C}"/>
              </a:ext>
            </a:extLst>
          </p:cNvPr>
          <p:cNvSpPr>
            <a:spLocks noGrp="1"/>
          </p:cNvSpPr>
          <p:nvPr>
            <p:ph type="title"/>
          </p:nvPr>
        </p:nvSpPr>
        <p:spPr/>
        <p:txBody>
          <a:bodyPr/>
          <a:lstStyle/>
          <a:p>
            <a:r>
              <a:rPr lang="en-US" dirty="0"/>
              <a:t>Encapsulation</a:t>
            </a:r>
          </a:p>
        </p:txBody>
      </p:sp>
      <p:sp>
        <p:nvSpPr>
          <p:cNvPr id="3" name="Content Placeholder 2">
            <a:extLst>
              <a:ext uri="{FF2B5EF4-FFF2-40B4-BE49-F238E27FC236}">
                <a16:creationId xmlns:a16="http://schemas.microsoft.com/office/drawing/2014/main" id="{EA2AE9AF-5FFE-2A42-B4BA-E1B6A298588E}"/>
              </a:ext>
            </a:extLst>
          </p:cNvPr>
          <p:cNvSpPr>
            <a:spLocks noGrp="1"/>
          </p:cNvSpPr>
          <p:nvPr>
            <p:ph idx="1"/>
          </p:nvPr>
        </p:nvSpPr>
        <p:spPr>
          <a:xfrm>
            <a:off x="5655411" y="1498600"/>
            <a:ext cx="3107589" cy="4673600"/>
          </a:xfrm>
        </p:spPr>
        <p:txBody>
          <a:bodyPr>
            <a:normAutofit fontScale="55000" lnSpcReduction="20000"/>
          </a:bodyPr>
          <a:lstStyle/>
          <a:p>
            <a:r>
              <a:rPr lang="en-US" dirty="0"/>
              <a:t>Data members are “private”</a:t>
            </a:r>
          </a:p>
          <a:p>
            <a:r>
              <a:rPr lang="en-US" dirty="0"/>
              <a:t>Setter/getter functions</a:t>
            </a:r>
          </a:p>
          <a:p>
            <a:r>
              <a:rPr lang="en-US" dirty="0"/>
              <a:t>Pros: precise modeling of the notion of “object”</a:t>
            </a:r>
          </a:p>
          <a:p>
            <a:r>
              <a:rPr lang="en-US" dirty="0"/>
              <a:t>Cons: </a:t>
            </a:r>
          </a:p>
          <a:p>
            <a:pPr lvl="1"/>
            <a:r>
              <a:rPr lang="en-US" dirty="0"/>
              <a:t>Cluttering of public interface with trivial setter/getter functions</a:t>
            </a:r>
          </a:p>
          <a:p>
            <a:pPr lvl="1"/>
            <a:r>
              <a:rPr lang="en-US" dirty="0"/>
              <a:t>Private members are not available to derived classes, which is strange because derived objects own this attribute</a:t>
            </a:r>
          </a:p>
          <a:p>
            <a:pPr lvl="1"/>
            <a:r>
              <a:rPr lang="en-US" dirty="0"/>
              <a:t>To solve this yet another access attribute: protected</a:t>
            </a:r>
          </a:p>
        </p:txBody>
      </p:sp>
      <p:pic>
        <p:nvPicPr>
          <p:cNvPr id="4" name="Picture 3">
            <a:extLst>
              <a:ext uri="{FF2B5EF4-FFF2-40B4-BE49-F238E27FC236}">
                <a16:creationId xmlns:a16="http://schemas.microsoft.com/office/drawing/2014/main" id="{28158858-ACA6-B24C-A863-BB8894DEF22A}"/>
              </a:ext>
            </a:extLst>
          </p:cNvPr>
          <p:cNvPicPr>
            <a:picLocks noChangeAspect="1"/>
          </p:cNvPicPr>
          <p:nvPr/>
        </p:nvPicPr>
        <p:blipFill>
          <a:blip r:embed="rId2"/>
          <a:stretch>
            <a:fillRect/>
          </a:stretch>
        </p:blipFill>
        <p:spPr>
          <a:xfrm>
            <a:off x="152400" y="1498600"/>
            <a:ext cx="5503011" cy="5168900"/>
          </a:xfrm>
          <a:prstGeom prst="rect">
            <a:avLst/>
          </a:prstGeom>
          <a:ln>
            <a:solidFill>
              <a:schemeClr val="tx2"/>
            </a:solidFill>
          </a:ln>
        </p:spPr>
      </p:pic>
      <p:sp>
        <p:nvSpPr>
          <p:cNvPr id="5" name="TextBox 4">
            <a:extLst>
              <a:ext uri="{FF2B5EF4-FFF2-40B4-BE49-F238E27FC236}">
                <a16:creationId xmlns:a16="http://schemas.microsoft.com/office/drawing/2014/main" id="{979AED9B-673F-2D4D-8149-A25B1232F888}"/>
              </a:ext>
            </a:extLst>
          </p:cNvPr>
          <p:cNvSpPr txBox="1"/>
          <p:nvPr/>
        </p:nvSpPr>
        <p:spPr>
          <a:xfrm>
            <a:off x="5931877" y="6318738"/>
            <a:ext cx="1596912" cy="307777"/>
          </a:xfrm>
          <a:prstGeom prst="rect">
            <a:avLst/>
          </a:prstGeom>
          <a:noFill/>
        </p:spPr>
        <p:txBody>
          <a:bodyPr wrap="none" rtlCol="0">
            <a:spAutoFit/>
          </a:bodyPr>
          <a:lstStyle/>
          <a:p>
            <a:r>
              <a:rPr lang="en-US" sz="1400" dirty="0"/>
              <a:t>ln007/</a:t>
            </a:r>
            <a:r>
              <a:rPr lang="en-US" sz="1400" dirty="0" err="1"/>
              <a:t>person.java</a:t>
            </a:r>
            <a:endParaRPr lang="en-US" sz="1400" dirty="0"/>
          </a:p>
        </p:txBody>
      </p:sp>
    </p:spTree>
    <p:extLst>
      <p:ext uri="{BB962C8B-B14F-4D97-AF65-F5344CB8AC3E}">
        <p14:creationId xmlns:p14="http://schemas.microsoft.com/office/powerpoint/2010/main" val="4131402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C2CA-7CAB-8E4F-937C-6258F7E9920A}"/>
              </a:ext>
            </a:extLst>
          </p:cNvPr>
          <p:cNvSpPr>
            <a:spLocks noGrp="1"/>
          </p:cNvSpPr>
          <p:nvPr>
            <p:ph type="title"/>
          </p:nvPr>
        </p:nvSpPr>
        <p:spPr/>
        <p:txBody>
          <a:bodyPr/>
          <a:lstStyle/>
          <a:p>
            <a:r>
              <a:rPr lang="en-US" dirty="0"/>
              <a:t>Inheritance</a:t>
            </a:r>
          </a:p>
        </p:txBody>
      </p:sp>
      <p:sp>
        <p:nvSpPr>
          <p:cNvPr id="3" name="Content Placeholder 2">
            <a:extLst>
              <a:ext uri="{FF2B5EF4-FFF2-40B4-BE49-F238E27FC236}">
                <a16:creationId xmlns:a16="http://schemas.microsoft.com/office/drawing/2014/main" id="{32486EAE-3D65-6642-90F9-7006D258B463}"/>
              </a:ext>
            </a:extLst>
          </p:cNvPr>
          <p:cNvSpPr>
            <a:spLocks noGrp="1"/>
          </p:cNvSpPr>
          <p:nvPr>
            <p:ph idx="1"/>
          </p:nvPr>
        </p:nvSpPr>
        <p:spPr>
          <a:xfrm>
            <a:off x="1524000" y="1600200"/>
            <a:ext cx="7010400" cy="2133600"/>
          </a:xfrm>
        </p:spPr>
        <p:txBody>
          <a:bodyPr>
            <a:normAutofit fontScale="70000" lnSpcReduction="20000"/>
          </a:bodyPr>
          <a:lstStyle/>
          <a:p>
            <a:r>
              <a:rPr lang="en-US" dirty="0"/>
              <a:t>Pros: precise modeling of the perceived inheritance relation (is-a) of objects</a:t>
            </a:r>
          </a:p>
          <a:p>
            <a:r>
              <a:rPr lang="en-US" dirty="0"/>
              <a:t>Cons:</a:t>
            </a:r>
          </a:p>
          <a:p>
            <a:pPr lvl="1"/>
            <a:r>
              <a:rPr lang="en-US" b="1" dirty="0"/>
              <a:t>Static structure:</a:t>
            </a:r>
            <a:r>
              <a:rPr lang="en-US" dirty="0"/>
              <a:t> difficult to evolve with changing software requirements</a:t>
            </a:r>
          </a:p>
          <a:p>
            <a:pPr lvl="1"/>
            <a:r>
              <a:rPr lang="en-US" b="1" dirty="0"/>
              <a:t>Aggregation</a:t>
            </a:r>
            <a:r>
              <a:rPr lang="en-US" dirty="0"/>
              <a:t>: classes at the leaves inherit ALL of the data members and functions of the preceding classes</a:t>
            </a:r>
          </a:p>
        </p:txBody>
      </p:sp>
      <p:pic>
        <p:nvPicPr>
          <p:cNvPr id="4098" name="Picture 2">
            <a:extLst>
              <a:ext uri="{FF2B5EF4-FFF2-40B4-BE49-F238E27FC236}">
                <a16:creationId xmlns:a16="http://schemas.microsoft.com/office/drawing/2014/main" id="{3C9E635D-CFB1-6B45-AF87-B03DD2C01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800" y="3733800"/>
            <a:ext cx="6375400" cy="242302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2E9E1B-821E-E245-B2D5-8E7A72922D0F}"/>
              </a:ext>
            </a:extLst>
          </p:cNvPr>
          <p:cNvSpPr txBox="1"/>
          <p:nvPr/>
        </p:nvSpPr>
        <p:spPr>
          <a:xfrm>
            <a:off x="1981200" y="6400800"/>
            <a:ext cx="6120073" cy="307777"/>
          </a:xfrm>
          <a:prstGeom prst="rect">
            <a:avLst/>
          </a:prstGeom>
          <a:noFill/>
        </p:spPr>
        <p:txBody>
          <a:bodyPr wrap="none" rtlCol="0">
            <a:spAutoFit/>
          </a:bodyPr>
          <a:lstStyle/>
          <a:p>
            <a:r>
              <a:rPr lang="en-US" sz="1400" dirty="0"/>
              <a:t>Image source: https://</a:t>
            </a:r>
            <a:r>
              <a:rPr lang="en-US" sz="1400" dirty="0" err="1"/>
              <a:t>commons.wikimedia.org</a:t>
            </a:r>
            <a:r>
              <a:rPr lang="en-US" sz="1400" dirty="0"/>
              <a:t>/wiki/</a:t>
            </a:r>
            <a:r>
              <a:rPr lang="en-US" sz="1400" dirty="0" err="1"/>
              <a:t>File:MFC_hierarchy.png</a:t>
            </a:r>
            <a:endParaRPr lang="en-US" sz="1400" dirty="0"/>
          </a:p>
        </p:txBody>
      </p:sp>
      <p:sp>
        <p:nvSpPr>
          <p:cNvPr id="7" name="TextBox 6">
            <a:extLst>
              <a:ext uri="{FF2B5EF4-FFF2-40B4-BE49-F238E27FC236}">
                <a16:creationId xmlns:a16="http://schemas.microsoft.com/office/drawing/2014/main" id="{1C80DA2A-7235-D641-A10A-24EEF2A7F22E}"/>
              </a:ext>
            </a:extLst>
          </p:cNvPr>
          <p:cNvSpPr txBox="1"/>
          <p:nvPr/>
        </p:nvSpPr>
        <p:spPr>
          <a:xfrm>
            <a:off x="214370" y="3770293"/>
            <a:ext cx="1766830" cy="954107"/>
          </a:xfrm>
          <a:prstGeom prst="rect">
            <a:avLst/>
          </a:prstGeom>
          <a:noFill/>
        </p:spPr>
        <p:txBody>
          <a:bodyPr wrap="none" rtlCol="0">
            <a:spAutoFit/>
          </a:bodyPr>
          <a:lstStyle/>
          <a:p>
            <a:r>
              <a:rPr lang="en-US" sz="1400" dirty="0"/>
              <a:t>Partial hierarchy</a:t>
            </a:r>
            <a:br>
              <a:rPr lang="en-US" sz="1400" dirty="0"/>
            </a:br>
            <a:r>
              <a:rPr lang="en-US" sz="1400" dirty="0"/>
              <a:t>of the Microsoft</a:t>
            </a:r>
            <a:br>
              <a:rPr lang="en-US" sz="1400" dirty="0"/>
            </a:br>
            <a:r>
              <a:rPr lang="en-US" sz="1400" dirty="0"/>
              <a:t>Foundation Classes</a:t>
            </a:r>
            <a:br>
              <a:rPr lang="en-US" sz="1400" dirty="0"/>
            </a:br>
            <a:r>
              <a:rPr lang="en-US" sz="1400" dirty="0"/>
              <a:t>(MFC)</a:t>
            </a:r>
          </a:p>
        </p:txBody>
      </p:sp>
    </p:spTree>
    <p:extLst>
      <p:ext uri="{BB962C8B-B14F-4D97-AF65-F5344CB8AC3E}">
        <p14:creationId xmlns:p14="http://schemas.microsoft.com/office/powerpoint/2010/main" val="124448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C340B33E-7C5D-1348-B0C6-FBCE70980489}"/>
              </a:ext>
            </a:extLst>
          </p:cNvPr>
          <p:cNvSpPr>
            <a:spLocks noGrp="1" noChangeArrowheads="1"/>
          </p:cNvSpPr>
          <p:nvPr>
            <p:ph type="title"/>
          </p:nvPr>
        </p:nvSpPr>
        <p:spPr/>
        <p:txBody>
          <a:bodyPr/>
          <a:lstStyle/>
          <a:p>
            <a:pPr eaLnBrk="1" hangingPunct="1"/>
            <a:r>
              <a:rPr lang="en-US" altLang="en-US" dirty="0"/>
              <a:t>Multiple-Inheritance – The  Diamond Problem</a:t>
            </a:r>
          </a:p>
        </p:txBody>
      </p:sp>
      <p:sp>
        <p:nvSpPr>
          <p:cNvPr id="3" name="Content Placeholder 2">
            <a:extLst>
              <a:ext uri="{FF2B5EF4-FFF2-40B4-BE49-F238E27FC236}">
                <a16:creationId xmlns:a16="http://schemas.microsoft.com/office/drawing/2014/main" id="{C96F18A9-50E8-B145-9995-8A181795298E}"/>
              </a:ext>
            </a:extLst>
          </p:cNvPr>
          <p:cNvSpPr>
            <a:spLocks noGrp="1"/>
          </p:cNvSpPr>
          <p:nvPr>
            <p:ph idx="1"/>
          </p:nvPr>
        </p:nvSpPr>
        <p:spPr>
          <a:xfrm>
            <a:off x="609600" y="1828800"/>
            <a:ext cx="4724400" cy="4572000"/>
          </a:xfrm>
        </p:spPr>
        <p:txBody>
          <a:bodyPr>
            <a:normAutofit fontScale="77500" lnSpcReduction="20000"/>
          </a:bodyPr>
          <a:lstStyle/>
          <a:p>
            <a:pPr eaLnBrk="1" hangingPunct="1">
              <a:defRPr/>
            </a:pPr>
            <a:r>
              <a:rPr lang="en-US" dirty="0"/>
              <a:t>Briefly: </a:t>
            </a:r>
          </a:p>
          <a:p>
            <a:pPr lvl="1" eaLnBrk="1" hangingPunct="1">
              <a:defRPr/>
            </a:pPr>
            <a:r>
              <a:rPr lang="en-US" dirty="0"/>
              <a:t>An ambiguity that arises when two classes B and C inherit from A, and class D inherits from both B and C. </a:t>
            </a:r>
          </a:p>
          <a:p>
            <a:pPr lvl="1" eaLnBrk="1" hangingPunct="1">
              <a:defRPr/>
            </a:pPr>
            <a:r>
              <a:rPr lang="en-US" dirty="0"/>
              <a:t>If there is a method in A that B and C have overridden, and D does not override it, then which version of the method does D inherit: that of B, or that of C?</a:t>
            </a:r>
          </a:p>
          <a:p>
            <a:pPr lvl="1" eaLnBrk="1" hangingPunct="1">
              <a:defRPr/>
            </a:pPr>
            <a:r>
              <a:rPr lang="en-US" dirty="0"/>
              <a:t>That is: </a:t>
            </a:r>
            <a:r>
              <a:rPr lang="en-US" dirty="0" err="1"/>
              <a:t>D.foo</a:t>
            </a:r>
            <a:r>
              <a:rPr lang="en-US" dirty="0"/>
              <a:t>() – which foo() should be called?</a:t>
            </a:r>
          </a:p>
          <a:p>
            <a:pPr eaLnBrk="1" hangingPunct="1">
              <a:defRPr/>
            </a:pPr>
            <a:r>
              <a:rPr lang="en-US" dirty="0"/>
              <a:t>This gets really problematic in deep inheritance structures.</a:t>
            </a:r>
          </a:p>
        </p:txBody>
      </p:sp>
      <p:pic>
        <p:nvPicPr>
          <p:cNvPr id="68611" name="Picture 3">
            <a:extLst>
              <a:ext uri="{FF2B5EF4-FFF2-40B4-BE49-F238E27FC236}">
                <a16:creationId xmlns:a16="http://schemas.microsoft.com/office/drawing/2014/main" id="{931F6CEB-1D0A-9A4C-970B-479B042EA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646238"/>
            <a:ext cx="2762250"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extBox 3">
            <a:extLst>
              <a:ext uri="{FF2B5EF4-FFF2-40B4-BE49-F238E27FC236}">
                <a16:creationId xmlns:a16="http://schemas.microsoft.com/office/drawing/2014/main" id="{994CBB45-4987-5548-8ED2-240F911430FE}"/>
              </a:ext>
            </a:extLst>
          </p:cNvPr>
          <p:cNvSpPr txBox="1">
            <a:spLocks noChangeArrowheads="1"/>
          </p:cNvSpPr>
          <p:nvPr/>
        </p:nvSpPr>
        <p:spPr bwMode="auto">
          <a:xfrm>
            <a:off x="6934200" y="1752600"/>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t>foo()</a:t>
            </a:r>
          </a:p>
        </p:txBody>
      </p:sp>
      <p:sp>
        <p:nvSpPr>
          <p:cNvPr id="68613" name="TextBox 6">
            <a:extLst>
              <a:ext uri="{FF2B5EF4-FFF2-40B4-BE49-F238E27FC236}">
                <a16:creationId xmlns:a16="http://schemas.microsoft.com/office/drawing/2014/main" id="{F91AE2DB-AB0F-7146-B1A9-532488C1B667}"/>
              </a:ext>
            </a:extLst>
          </p:cNvPr>
          <p:cNvSpPr txBox="1">
            <a:spLocks noChangeArrowheads="1"/>
          </p:cNvSpPr>
          <p:nvPr/>
        </p:nvSpPr>
        <p:spPr bwMode="auto">
          <a:xfrm>
            <a:off x="6019800" y="3411538"/>
            <a:ext cx="5524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t>foo()</a:t>
            </a:r>
          </a:p>
        </p:txBody>
      </p:sp>
      <p:sp>
        <p:nvSpPr>
          <p:cNvPr id="68614" name="TextBox 7">
            <a:extLst>
              <a:ext uri="{FF2B5EF4-FFF2-40B4-BE49-F238E27FC236}">
                <a16:creationId xmlns:a16="http://schemas.microsoft.com/office/drawing/2014/main" id="{46B7B102-0F1D-F840-9386-99F3E3D14A83}"/>
              </a:ext>
            </a:extLst>
          </p:cNvPr>
          <p:cNvSpPr txBox="1">
            <a:spLocks noChangeArrowheads="1"/>
          </p:cNvSpPr>
          <p:nvPr/>
        </p:nvSpPr>
        <p:spPr bwMode="auto">
          <a:xfrm>
            <a:off x="7691438" y="3411538"/>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t>foo()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7738C423-58E7-C74F-9E70-92F08FBDD0A4}"/>
              </a:ext>
            </a:extLst>
          </p:cNvPr>
          <p:cNvSpPr>
            <a:spLocks noGrp="1" noChangeArrowheads="1"/>
          </p:cNvSpPr>
          <p:nvPr>
            <p:ph type="title"/>
          </p:nvPr>
        </p:nvSpPr>
        <p:spPr/>
        <p:txBody>
          <a:bodyPr/>
          <a:lstStyle/>
          <a:p>
            <a:pPr eaLnBrk="1" hangingPunct="1"/>
            <a:r>
              <a:rPr lang="en-US" altLang="en-US"/>
              <a:t>The Diamond Problem</a:t>
            </a:r>
          </a:p>
        </p:txBody>
      </p:sp>
      <p:sp>
        <p:nvSpPr>
          <p:cNvPr id="9218" name="Content Placeholder 2">
            <a:extLst>
              <a:ext uri="{FF2B5EF4-FFF2-40B4-BE49-F238E27FC236}">
                <a16:creationId xmlns:a16="http://schemas.microsoft.com/office/drawing/2014/main" id="{E5448280-3F60-DD41-B194-4AFC22A7E2C2}"/>
              </a:ext>
            </a:extLst>
          </p:cNvPr>
          <p:cNvSpPr>
            <a:spLocks noGrp="1" noChangeArrowheads="1"/>
          </p:cNvSpPr>
          <p:nvPr>
            <p:ph idx="1"/>
          </p:nvPr>
        </p:nvSpPr>
        <p:spPr>
          <a:xfrm>
            <a:off x="609600" y="2590800"/>
            <a:ext cx="7924800" cy="2743200"/>
          </a:xfrm>
        </p:spPr>
        <p:txBody>
          <a:bodyPr>
            <a:normAutofit fontScale="92500" lnSpcReduction="20000"/>
          </a:bodyPr>
          <a:lstStyle/>
          <a:p>
            <a:pPr eaLnBrk="1" hangingPunct="1">
              <a:defRPr/>
            </a:pPr>
            <a:r>
              <a:rPr lang="en-US" altLang="en-US" dirty="0"/>
              <a:t>Different languages deal with the diamond problem in different ways</a:t>
            </a:r>
          </a:p>
          <a:p>
            <a:pPr lvl="1" eaLnBrk="1" hangingPunct="1">
              <a:defRPr/>
            </a:pPr>
            <a:r>
              <a:rPr lang="en-US" altLang="en-US" dirty="0"/>
              <a:t>C++ uses a fully qualified syntax</a:t>
            </a:r>
          </a:p>
          <a:p>
            <a:pPr lvl="1" eaLnBrk="1" hangingPunct="1">
              <a:defRPr/>
            </a:pPr>
            <a:r>
              <a:rPr lang="en-US" altLang="en-US" dirty="0"/>
              <a:t>Python uses a class hierarchy linearization algorithm (C3 linearization or MRO) to resolve ambiguities </a:t>
            </a:r>
          </a:p>
          <a:p>
            <a:pPr lvl="1" eaLnBrk="1" hangingPunct="1">
              <a:defRPr/>
            </a:pPr>
            <a:r>
              <a:rPr lang="en-US" altLang="en-US" dirty="0"/>
              <a:t>Java does not support multiple inheritance.</a:t>
            </a:r>
          </a:p>
        </p:txBody>
      </p:sp>
      <p:sp>
        <p:nvSpPr>
          <p:cNvPr id="69636" name="TextBox 2">
            <a:extLst>
              <a:ext uri="{FF2B5EF4-FFF2-40B4-BE49-F238E27FC236}">
                <a16:creationId xmlns:a16="http://schemas.microsoft.com/office/drawing/2014/main" id="{C920C18D-6ACE-7246-AA4E-833EF911BEA2}"/>
              </a:ext>
            </a:extLst>
          </p:cNvPr>
          <p:cNvSpPr txBox="1">
            <a:spLocks noChangeArrowheads="1"/>
          </p:cNvSpPr>
          <p:nvPr/>
        </p:nvSpPr>
        <p:spPr bwMode="auto">
          <a:xfrm>
            <a:off x="2514600" y="5867400"/>
            <a:ext cx="3071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dirty="0"/>
              <a:t>MRO: Method Resolution Order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7738C423-58E7-C74F-9E70-92F08FBDD0A4}"/>
              </a:ext>
            </a:extLst>
          </p:cNvPr>
          <p:cNvSpPr>
            <a:spLocks noGrp="1" noChangeArrowheads="1"/>
          </p:cNvSpPr>
          <p:nvPr>
            <p:ph type="title"/>
          </p:nvPr>
        </p:nvSpPr>
        <p:spPr/>
        <p:txBody>
          <a:bodyPr/>
          <a:lstStyle/>
          <a:p>
            <a:pPr eaLnBrk="1" hangingPunct="1"/>
            <a:r>
              <a:rPr lang="en-US" altLang="en-US"/>
              <a:t>The Diamond Problem</a:t>
            </a:r>
          </a:p>
        </p:txBody>
      </p:sp>
      <p:sp>
        <p:nvSpPr>
          <p:cNvPr id="9218" name="Content Placeholder 2">
            <a:extLst>
              <a:ext uri="{FF2B5EF4-FFF2-40B4-BE49-F238E27FC236}">
                <a16:creationId xmlns:a16="http://schemas.microsoft.com/office/drawing/2014/main" id="{E5448280-3F60-DD41-B194-4AFC22A7E2C2}"/>
              </a:ext>
            </a:extLst>
          </p:cNvPr>
          <p:cNvSpPr>
            <a:spLocks noGrp="1" noChangeArrowheads="1"/>
          </p:cNvSpPr>
          <p:nvPr>
            <p:ph idx="1"/>
          </p:nvPr>
        </p:nvSpPr>
        <p:spPr>
          <a:xfrm>
            <a:off x="609600" y="1676400"/>
            <a:ext cx="7924800" cy="1066800"/>
          </a:xfrm>
        </p:spPr>
        <p:txBody>
          <a:bodyPr>
            <a:normAutofit fontScale="85000" lnSpcReduction="10000"/>
          </a:bodyPr>
          <a:lstStyle/>
          <a:p>
            <a:pPr eaLnBrk="1" hangingPunct="1">
              <a:defRPr/>
            </a:pPr>
            <a:r>
              <a:rPr lang="en-US" altLang="en-US" dirty="0"/>
              <a:t>In Python, the method that is called depends on the order of your inheritance specification !?!</a:t>
            </a:r>
          </a:p>
        </p:txBody>
      </p:sp>
      <p:pic>
        <p:nvPicPr>
          <p:cNvPr id="69635" name="Picture 1">
            <a:extLst>
              <a:ext uri="{FF2B5EF4-FFF2-40B4-BE49-F238E27FC236}">
                <a16:creationId xmlns:a16="http://schemas.microsoft.com/office/drawing/2014/main" id="{99889447-CCE9-8A4D-9D98-852AEADDEA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50" t="26375" r="8929" b="21993"/>
          <a:stretch/>
        </p:blipFill>
        <p:spPr bwMode="auto">
          <a:xfrm>
            <a:off x="380999" y="2708308"/>
            <a:ext cx="6905807" cy="19431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061A42F-C25D-ED4F-8076-8DDB7874E8C0}"/>
              </a:ext>
            </a:extLst>
          </p:cNvPr>
          <p:cNvPicPr>
            <a:picLocks noChangeAspect="1"/>
          </p:cNvPicPr>
          <p:nvPr/>
        </p:nvPicPr>
        <p:blipFill>
          <a:blip r:embed="rId3"/>
          <a:stretch>
            <a:fillRect/>
          </a:stretch>
        </p:blipFill>
        <p:spPr>
          <a:xfrm>
            <a:off x="1981200" y="4572000"/>
            <a:ext cx="6647491" cy="2095500"/>
          </a:xfrm>
          <a:prstGeom prst="rect">
            <a:avLst/>
          </a:prstGeom>
          <a:ln>
            <a:solidFill>
              <a:schemeClr val="tx2"/>
            </a:solidFill>
          </a:ln>
        </p:spPr>
      </p:pic>
      <p:sp>
        <p:nvSpPr>
          <p:cNvPr id="3" name="Left Arrow 2">
            <a:extLst>
              <a:ext uri="{FF2B5EF4-FFF2-40B4-BE49-F238E27FC236}">
                <a16:creationId xmlns:a16="http://schemas.microsoft.com/office/drawing/2014/main" id="{03DBA122-6376-EB46-9CB1-76F4B8795698}"/>
              </a:ext>
            </a:extLst>
          </p:cNvPr>
          <p:cNvSpPr/>
          <p:nvPr/>
        </p:nvSpPr>
        <p:spPr bwMode="auto">
          <a:xfrm>
            <a:off x="1524000" y="3810000"/>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8" name="Left Arrow 7">
            <a:extLst>
              <a:ext uri="{FF2B5EF4-FFF2-40B4-BE49-F238E27FC236}">
                <a16:creationId xmlns:a16="http://schemas.microsoft.com/office/drawing/2014/main" id="{A22944F2-7F2D-3444-8DC8-2E24AEAC4242}"/>
              </a:ext>
            </a:extLst>
          </p:cNvPr>
          <p:cNvSpPr/>
          <p:nvPr/>
        </p:nvSpPr>
        <p:spPr bwMode="auto">
          <a:xfrm>
            <a:off x="3124200" y="5791200"/>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9" name="Left Arrow 8">
            <a:extLst>
              <a:ext uri="{FF2B5EF4-FFF2-40B4-BE49-F238E27FC236}">
                <a16:creationId xmlns:a16="http://schemas.microsoft.com/office/drawing/2014/main" id="{39C50415-2F62-484D-AAE7-DFD41CC940CC}"/>
              </a:ext>
            </a:extLst>
          </p:cNvPr>
          <p:cNvSpPr/>
          <p:nvPr/>
        </p:nvSpPr>
        <p:spPr bwMode="auto">
          <a:xfrm rot="17511815">
            <a:off x="2615727" y="3962400"/>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10" name="Left Arrow 9">
            <a:extLst>
              <a:ext uri="{FF2B5EF4-FFF2-40B4-BE49-F238E27FC236}">
                <a16:creationId xmlns:a16="http://schemas.microsoft.com/office/drawing/2014/main" id="{0C0F1A6F-6BEF-E841-9D6C-C4032C1523B2}"/>
              </a:ext>
            </a:extLst>
          </p:cNvPr>
          <p:cNvSpPr/>
          <p:nvPr/>
        </p:nvSpPr>
        <p:spPr bwMode="auto">
          <a:xfrm rot="17511815">
            <a:off x="4368327" y="6002384"/>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7739350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E69C-8EA1-3C4F-B200-2E3800ADE199}"/>
              </a:ext>
            </a:extLst>
          </p:cNvPr>
          <p:cNvSpPr>
            <a:spLocks noGrp="1"/>
          </p:cNvSpPr>
          <p:nvPr>
            <p:ph type="title"/>
          </p:nvPr>
        </p:nvSpPr>
        <p:spPr/>
        <p:txBody>
          <a:bodyPr/>
          <a:lstStyle/>
          <a:p>
            <a:r>
              <a:rPr lang="en-US" dirty="0"/>
              <a:t>Subtype Polymorphism</a:t>
            </a:r>
          </a:p>
        </p:txBody>
      </p:sp>
      <p:sp>
        <p:nvSpPr>
          <p:cNvPr id="3" name="Content Placeholder 2">
            <a:extLst>
              <a:ext uri="{FF2B5EF4-FFF2-40B4-BE49-F238E27FC236}">
                <a16:creationId xmlns:a16="http://schemas.microsoft.com/office/drawing/2014/main" id="{152DCA3C-03DE-784D-829F-6DD12381A27D}"/>
              </a:ext>
            </a:extLst>
          </p:cNvPr>
          <p:cNvSpPr>
            <a:spLocks noGrp="1"/>
          </p:cNvSpPr>
          <p:nvPr>
            <p:ph idx="1"/>
          </p:nvPr>
        </p:nvSpPr>
        <p:spPr/>
        <p:txBody>
          <a:bodyPr>
            <a:normAutofit fontScale="77500" lnSpcReduction="20000"/>
          </a:bodyPr>
          <a:lstStyle/>
          <a:p>
            <a:r>
              <a:rPr lang="en-US" b="0" i="0" dirty="0">
                <a:solidFill>
                  <a:srgbClr val="374151"/>
                </a:solidFill>
                <a:effectLst/>
                <a:latin typeface="Söhne"/>
              </a:rPr>
              <a:t>Subtype polymorphism is a feature in object-oriented programming (OOP) in which a subclass or derived class can be used in place of its superclass or base class. </a:t>
            </a:r>
          </a:p>
          <a:p>
            <a:r>
              <a:rPr lang="en-US" b="0" i="0" dirty="0">
                <a:solidFill>
                  <a:srgbClr val="374151"/>
                </a:solidFill>
                <a:effectLst/>
                <a:latin typeface="Söhne"/>
              </a:rPr>
              <a:t>This means that an object of a subclass can be treated as an object of its superclass, and it will respond to the same methods and properties as an object of the superclass. </a:t>
            </a:r>
          </a:p>
          <a:p>
            <a:r>
              <a:rPr lang="en-US" b="0" i="0" dirty="0">
                <a:solidFill>
                  <a:srgbClr val="374151"/>
                </a:solidFill>
                <a:effectLst/>
                <a:latin typeface="Söhne"/>
              </a:rPr>
              <a:t>This allows for more flexibility and reusability in code, as objects can be treated generically and interchangeably based on their common base class(es), rather than having to be treated as specific instances of a class.</a:t>
            </a:r>
            <a:endParaRPr lang="en-US" dirty="0"/>
          </a:p>
        </p:txBody>
      </p:sp>
    </p:spTree>
    <p:extLst>
      <p:ext uri="{BB962C8B-B14F-4D97-AF65-F5344CB8AC3E}">
        <p14:creationId xmlns:p14="http://schemas.microsoft.com/office/powerpoint/2010/main" val="3937526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E69C-8EA1-3C4F-B200-2E3800ADE199}"/>
              </a:ext>
            </a:extLst>
          </p:cNvPr>
          <p:cNvSpPr>
            <a:spLocks noGrp="1"/>
          </p:cNvSpPr>
          <p:nvPr>
            <p:ph type="title"/>
          </p:nvPr>
        </p:nvSpPr>
        <p:spPr/>
        <p:txBody>
          <a:bodyPr/>
          <a:lstStyle/>
          <a:p>
            <a:r>
              <a:rPr lang="en-US" dirty="0"/>
              <a:t>Subtype Polymorphism</a:t>
            </a:r>
          </a:p>
        </p:txBody>
      </p:sp>
      <p:pic>
        <p:nvPicPr>
          <p:cNvPr id="6" name="Picture 5">
            <a:extLst>
              <a:ext uri="{FF2B5EF4-FFF2-40B4-BE49-F238E27FC236}">
                <a16:creationId xmlns:a16="http://schemas.microsoft.com/office/drawing/2014/main" id="{E58B0323-D5D8-814C-80F7-8D9790732F33}"/>
              </a:ext>
            </a:extLst>
          </p:cNvPr>
          <p:cNvPicPr>
            <a:picLocks noChangeAspect="1"/>
          </p:cNvPicPr>
          <p:nvPr/>
        </p:nvPicPr>
        <p:blipFill>
          <a:blip r:embed="rId2"/>
          <a:stretch>
            <a:fillRect/>
          </a:stretch>
        </p:blipFill>
        <p:spPr>
          <a:xfrm>
            <a:off x="838200" y="685800"/>
            <a:ext cx="6132916" cy="5715000"/>
          </a:xfrm>
          <a:prstGeom prst="rect">
            <a:avLst/>
          </a:prstGeom>
          <a:ln>
            <a:solidFill>
              <a:schemeClr val="tx2"/>
            </a:solidFill>
          </a:ln>
        </p:spPr>
      </p:pic>
      <p:cxnSp>
        <p:nvCxnSpPr>
          <p:cNvPr id="8" name="Straight Arrow Connector 7">
            <a:extLst>
              <a:ext uri="{FF2B5EF4-FFF2-40B4-BE49-F238E27FC236}">
                <a16:creationId xmlns:a16="http://schemas.microsoft.com/office/drawing/2014/main" id="{B290A797-B23F-624E-ABBB-44821B7EE55F}"/>
              </a:ext>
            </a:extLst>
          </p:cNvPr>
          <p:cNvCxnSpPr/>
          <p:nvPr/>
        </p:nvCxnSpPr>
        <p:spPr bwMode="auto">
          <a:xfrm flipH="1">
            <a:off x="4419600" y="4343400"/>
            <a:ext cx="609600" cy="3048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a:extLst>
              <a:ext uri="{FF2B5EF4-FFF2-40B4-BE49-F238E27FC236}">
                <a16:creationId xmlns:a16="http://schemas.microsoft.com/office/drawing/2014/main" id="{16655979-B076-B146-A476-9F75E24E6115}"/>
              </a:ext>
            </a:extLst>
          </p:cNvPr>
          <p:cNvSpPr txBox="1"/>
          <p:nvPr/>
        </p:nvSpPr>
        <p:spPr>
          <a:xfrm>
            <a:off x="5081954" y="4076654"/>
            <a:ext cx="2204450" cy="307777"/>
          </a:xfrm>
          <a:prstGeom prst="rect">
            <a:avLst/>
          </a:prstGeom>
          <a:solidFill>
            <a:schemeClr val="bg1"/>
          </a:solidFill>
        </p:spPr>
        <p:txBody>
          <a:bodyPr wrap="none" rtlCol="0">
            <a:spAutoFit/>
          </a:bodyPr>
          <a:lstStyle/>
          <a:p>
            <a:r>
              <a:rPr lang="en-US" sz="1400" dirty="0"/>
              <a:t>Generic Shape Container</a:t>
            </a:r>
          </a:p>
        </p:txBody>
      </p:sp>
      <p:sp>
        <p:nvSpPr>
          <p:cNvPr id="10" name="Right Brace 9">
            <a:extLst>
              <a:ext uri="{FF2B5EF4-FFF2-40B4-BE49-F238E27FC236}">
                <a16:creationId xmlns:a16="http://schemas.microsoft.com/office/drawing/2014/main" id="{C97CC194-3BB2-ED4C-981C-CDA78994B90F}"/>
              </a:ext>
            </a:extLst>
          </p:cNvPr>
          <p:cNvSpPr/>
          <p:nvPr/>
        </p:nvSpPr>
        <p:spPr bwMode="auto">
          <a:xfrm>
            <a:off x="3733800" y="4876800"/>
            <a:ext cx="228600" cy="457200"/>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11" name="TextBox 10">
            <a:extLst>
              <a:ext uri="{FF2B5EF4-FFF2-40B4-BE49-F238E27FC236}">
                <a16:creationId xmlns:a16="http://schemas.microsoft.com/office/drawing/2014/main" id="{7CA932A5-4446-FC49-9D87-EB19E2B0C0BA}"/>
              </a:ext>
            </a:extLst>
          </p:cNvPr>
          <p:cNvSpPr txBox="1"/>
          <p:nvPr/>
        </p:nvSpPr>
        <p:spPr>
          <a:xfrm>
            <a:off x="3944815" y="4950023"/>
            <a:ext cx="2047355" cy="307777"/>
          </a:xfrm>
          <a:prstGeom prst="rect">
            <a:avLst/>
          </a:prstGeom>
          <a:noFill/>
        </p:spPr>
        <p:txBody>
          <a:bodyPr wrap="none" rtlCol="0">
            <a:spAutoFit/>
          </a:bodyPr>
          <a:lstStyle/>
          <a:p>
            <a:r>
              <a:rPr lang="en-US" sz="1400" dirty="0"/>
              <a:t>Adding specific Shapes</a:t>
            </a:r>
          </a:p>
        </p:txBody>
      </p:sp>
      <p:cxnSp>
        <p:nvCxnSpPr>
          <p:cNvPr id="13" name="Straight Arrow Connector 12">
            <a:extLst>
              <a:ext uri="{FF2B5EF4-FFF2-40B4-BE49-F238E27FC236}">
                <a16:creationId xmlns:a16="http://schemas.microsoft.com/office/drawing/2014/main" id="{643A23E8-0EE5-084D-9C0C-DB3D36E2A3A1}"/>
              </a:ext>
            </a:extLst>
          </p:cNvPr>
          <p:cNvCxnSpPr/>
          <p:nvPr/>
        </p:nvCxnSpPr>
        <p:spPr bwMode="auto">
          <a:xfrm flipH="1" flipV="1">
            <a:off x="2971800" y="5791200"/>
            <a:ext cx="762000" cy="3048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4" name="TextBox 13">
            <a:extLst>
              <a:ext uri="{FF2B5EF4-FFF2-40B4-BE49-F238E27FC236}">
                <a16:creationId xmlns:a16="http://schemas.microsoft.com/office/drawing/2014/main" id="{2652B5AA-5B04-0341-920C-C1B93692F733}"/>
              </a:ext>
            </a:extLst>
          </p:cNvPr>
          <p:cNvSpPr txBox="1"/>
          <p:nvPr/>
        </p:nvSpPr>
        <p:spPr>
          <a:xfrm>
            <a:off x="3848100" y="5700236"/>
            <a:ext cx="2103461" cy="738664"/>
          </a:xfrm>
          <a:prstGeom prst="rect">
            <a:avLst/>
          </a:prstGeom>
          <a:noFill/>
        </p:spPr>
        <p:txBody>
          <a:bodyPr wrap="none" rtlCol="0">
            <a:spAutoFit/>
          </a:bodyPr>
          <a:lstStyle/>
          <a:p>
            <a:r>
              <a:rPr lang="en-US" sz="1400" dirty="0"/>
              <a:t>Dynamic dispatching</a:t>
            </a:r>
            <a:br>
              <a:rPr lang="en-US" sz="1400" dirty="0"/>
            </a:br>
            <a:r>
              <a:rPr lang="en-US" sz="1400" dirty="0"/>
              <a:t>to call the correct draw()</a:t>
            </a:r>
            <a:br>
              <a:rPr lang="en-US" sz="1400" dirty="0"/>
            </a:br>
            <a:r>
              <a:rPr lang="en-US" sz="1400" dirty="0"/>
              <a:t>method</a:t>
            </a:r>
          </a:p>
        </p:txBody>
      </p:sp>
      <p:sp>
        <p:nvSpPr>
          <p:cNvPr id="15" name="TextBox 14">
            <a:extLst>
              <a:ext uri="{FF2B5EF4-FFF2-40B4-BE49-F238E27FC236}">
                <a16:creationId xmlns:a16="http://schemas.microsoft.com/office/drawing/2014/main" id="{B328CF1A-5208-2344-BBD5-4CC2A2D4BF28}"/>
              </a:ext>
            </a:extLst>
          </p:cNvPr>
          <p:cNvSpPr txBox="1"/>
          <p:nvPr/>
        </p:nvSpPr>
        <p:spPr>
          <a:xfrm>
            <a:off x="7233138" y="5474677"/>
            <a:ext cx="1654107" cy="307777"/>
          </a:xfrm>
          <a:prstGeom prst="rect">
            <a:avLst/>
          </a:prstGeom>
          <a:noFill/>
        </p:spPr>
        <p:txBody>
          <a:bodyPr wrap="none" rtlCol="0">
            <a:spAutoFit/>
          </a:bodyPr>
          <a:lstStyle/>
          <a:p>
            <a:r>
              <a:rPr lang="en-US" sz="1400" dirty="0"/>
              <a:t>ln007/</a:t>
            </a:r>
            <a:r>
              <a:rPr lang="en-US" sz="1400" dirty="0" err="1"/>
              <a:t>subpoly.java</a:t>
            </a:r>
            <a:endParaRPr lang="en-US" sz="1400" dirty="0"/>
          </a:p>
        </p:txBody>
      </p:sp>
    </p:spTree>
    <p:extLst>
      <p:ext uri="{BB962C8B-B14F-4D97-AF65-F5344CB8AC3E}">
        <p14:creationId xmlns:p14="http://schemas.microsoft.com/office/powerpoint/2010/main" val="24998695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FA256-AE55-0842-A986-6A4B5DBD4054}"/>
              </a:ext>
            </a:extLst>
          </p:cNvPr>
          <p:cNvSpPr>
            <a:spLocks noGrp="1"/>
          </p:cNvSpPr>
          <p:nvPr>
            <p:ph type="title"/>
          </p:nvPr>
        </p:nvSpPr>
        <p:spPr/>
        <p:txBody>
          <a:bodyPr/>
          <a:lstStyle/>
          <a:p>
            <a:r>
              <a:rPr lang="en-US" dirty="0"/>
              <a:t>OOP – Foundations </a:t>
            </a:r>
          </a:p>
        </p:txBody>
      </p:sp>
      <p:sp>
        <p:nvSpPr>
          <p:cNvPr id="4" name="Content Placeholder 3">
            <a:extLst>
              <a:ext uri="{FF2B5EF4-FFF2-40B4-BE49-F238E27FC236}">
                <a16:creationId xmlns:a16="http://schemas.microsoft.com/office/drawing/2014/main" id="{EC610AB6-085D-C44F-B8CD-85987C69383C}"/>
              </a:ext>
            </a:extLst>
          </p:cNvPr>
          <p:cNvSpPr>
            <a:spLocks noGrp="1"/>
          </p:cNvSpPr>
          <p:nvPr>
            <p:ph idx="1"/>
          </p:nvPr>
        </p:nvSpPr>
        <p:spPr>
          <a:xfrm>
            <a:off x="533400" y="4660900"/>
            <a:ext cx="7696200" cy="1968500"/>
          </a:xfrm>
        </p:spPr>
        <p:txBody>
          <a:bodyPr>
            <a:normAutofit fontScale="77500" lnSpcReduction="20000"/>
          </a:bodyPr>
          <a:lstStyle/>
          <a:p>
            <a:r>
              <a:rPr lang="en-US" dirty="0"/>
              <a:t>A class defines a type</a:t>
            </a:r>
          </a:p>
          <a:p>
            <a:r>
              <a:rPr lang="en-US" dirty="0"/>
              <a:t>A type is a set of values</a:t>
            </a:r>
          </a:p>
          <a:p>
            <a:r>
              <a:rPr lang="en-US" dirty="0"/>
              <a:t>The values of a type defined by a class are the objects that can be instantiated from that class, e.g.</a:t>
            </a:r>
          </a:p>
          <a:p>
            <a:pPr lvl="1"/>
            <a:r>
              <a:rPr lang="en-US" dirty="0"/>
              <a:t>new Circle()</a:t>
            </a:r>
          </a:p>
        </p:txBody>
      </p:sp>
      <p:pic>
        <p:nvPicPr>
          <p:cNvPr id="5" name="Picture 4">
            <a:extLst>
              <a:ext uri="{FF2B5EF4-FFF2-40B4-BE49-F238E27FC236}">
                <a16:creationId xmlns:a16="http://schemas.microsoft.com/office/drawing/2014/main" id="{6616276D-533B-1042-A49E-0ACA6530A605}"/>
              </a:ext>
            </a:extLst>
          </p:cNvPr>
          <p:cNvPicPr>
            <a:picLocks noChangeAspect="1"/>
          </p:cNvPicPr>
          <p:nvPr/>
        </p:nvPicPr>
        <p:blipFill>
          <a:blip r:embed="rId2"/>
          <a:stretch>
            <a:fillRect/>
          </a:stretch>
        </p:blipFill>
        <p:spPr>
          <a:xfrm>
            <a:off x="304800" y="1900237"/>
            <a:ext cx="3276600" cy="1968500"/>
          </a:xfrm>
          <a:prstGeom prst="rect">
            <a:avLst/>
          </a:prstGeom>
          <a:ln>
            <a:solidFill>
              <a:schemeClr val="tx1"/>
            </a:solidFill>
          </a:ln>
        </p:spPr>
      </p:pic>
      <p:sp>
        <p:nvSpPr>
          <p:cNvPr id="9" name="Oval 1">
            <a:extLst>
              <a:ext uri="{FF2B5EF4-FFF2-40B4-BE49-F238E27FC236}">
                <a16:creationId xmlns:a16="http://schemas.microsoft.com/office/drawing/2014/main" id="{57C032FC-1A2F-D549-A82B-C0BE156F04F8}"/>
              </a:ext>
            </a:extLst>
          </p:cNvPr>
          <p:cNvSpPr>
            <a:spLocks noChangeArrowheads="1"/>
          </p:cNvSpPr>
          <p:nvPr/>
        </p:nvSpPr>
        <p:spPr bwMode="auto">
          <a:xfrm>
            <a:off x="5105400" y="990600"/>
            <a:ext cx="3276600" cy="3106737"/>
          </a:xfrm>
          <a:prstGeom prst="ellipse">
            <a:avLst/>
          </a:prstGeom>
          <a:solidFill>
            <a:schemeClr val="bg1"/>
          </a:solidFill>
          <a:ln w="9525" algn="ctr">
            <a:solidFill>
              <a:schemeClr val="tx1"/>
            </a:solidFill>
            <a:round/>
            <a:headEnd/>
            <a:tailEnd/>
          </a:ln>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sp>
        <p:nvSpPr>
          <p:cNvPr id="8" name="TextBox 1">
            <a:extLst>
              <a:ext uri="{FF2B5EF4-FFF2-40B4-BE49-F238E27FC236}">
                <a16:creationId xmlns:a16="http://schemas.microsoft.com/office/drawing/2014/main" id="{C25D2790-5994-134C-92C3-DFFB76C1D0EC}"/>
              </a:ext>
            </a:extLst>
          </p:cNvPr>
          <p:cNvSpPr txBox="1">
            <a:spLocks noChangeArrowheads="1"/>
          </p:cNvSpPr>
          <p:nvPr/>
        </p:nvSpPr>
        <p:spPr bwMode="auto">
          <a:xfrm>
            <a:off x="6634163" y="1706562"/>
            <a:ext cx="7024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Shape</a:t>
            </a:r>
          </a:p>
        </p:txBody>
      </p:sp>
      <p:grpSp>
        <p:nvGrpSpPr>
          <p:cNvPr id="10" name="Group 4">
            <a:extLst>
              <a:ext uri="{FF2B5EF4-FFF2-40B4-BE49-F238E27FC236}">
                <a16:creationId xmlns:a16="http://schemas.microsoft.com/office/drawing/2014/main" id="{DF5293D0-39F9-E640-9E63-ECF2FA32C89E}"/>
              </a:ext>
            </a:extLst>
          </p:cNvPr>
          <p:cNvGrpSpPr>
            <a:grpSpLocks/>
          </p:cNvGrpSpPr>
          <p:nvPr/>
        </p:nvGrpSpPr>
        <p:grpSpPr bwMode="auto">
          <a:xfrm>
            <a:off x="5334000" y="1944687"/>
            <a:ext cx="1222375" cy="1219200"/>
            <a:chOff x="5562600" y="2438400"/>
            <a:chExt cx="1222604" cy="1219200"/>
          </a:xfrm>
        </p:grpSpPr>
        <p:sp>
          <p:nvSpPr>
            <p:cNvPr id="11" name="TextBox 2">
              <a:extLst>
                <a:ext uri="{FF2B5EF4-FFF2-40B4-BE49-F238E27FC236}">
                  <a16:creationId xmlns:a16="http://schemas.microsoft.com/office/drawing/2014/main" id="{381275F4-4871-D24B-80CC-217BAAD16CB9}"/>
                </a:ext>
              </a:extLst>
            </p:cNvPr>
            <p:cNvSpPr txBox="1">
              <a:spLocks noChangeArrowheads="1"/>
            </p:cNvSpPr>
            <p:nvPr/>
          </p:nvSpPr>
          <p:spPr bwMode="auto">
            <a:xfrm>
              <a:off x="5668200" y="2883792"/>
              <a:ext cx="6432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Circle</a:t>
              </a:r>
            </a:p>
          </p:txBody>
        </p:sp>
        <p:sp>
          <p:nvSpPr>
            <p:cNvPr id="12" name="Oval 2">
              <a:extLst>
                <a:ext uri="{FF2B5EF4-FFF2-40B4-BE49-F238E27FC236}">
                  <a16:creationId xmlns:a16="http://schemas.microsoft.com/office/drawing/2014/main" id="{EDADAF1C-1BD4-6B4C-8F26-BF514C2D9857}"/>
                </a:ext>
              </a:extLst>
            </p:cNvPr>
            <p:cNvSpPr>
              <a:spLocks noChangeArrowheads="1"/>
            </p:cNvSpPr>
            <p:nvPr/>
          </p:nvSpPr>
          <p:spPr bwMode="auto">
            <a:xfrm>
              <a:off x="5562600" y="24384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grpSp>
        <p:nvGrpSpPr>
          <p:cNvPr id="13" name="Group 5">
            <a:extLst>
              <a:ext uri="{FF2B5EF4-FFF2-40B4-BE49-F238E27FC236}">
                <a16:creationId xmlns:a16="http://schemas.microsoft.com/office/drawing/2014/main" id="{DA261FC6-5F0F-2C4C-BEC1-CE8D182EC507}"/>
              </a:ext>
            </a:extLst>
          </p:cNvPr>
          <p:cNvGrpSpPr>
            <a:grpSpLocks/>
          </p:cNvGrpSpPr>
          <p:nvPr/>
        </p:nvGrpSpPr>
        <p:grpSpPr bwMode="auto">
          <a:xfrm>
            <a:off x="6858000" y="2325687"/>
            <a:ext cx="1222375" cy="1219200"/>
            <a:chOff x="6934200" y="2667000"/>
            <a:chExt cx="1222604" cy="1219200"/>
          </a:xfrm>
        </p:grpSpPr>
        <p:sp>
          <p:nvSpPr>
            <p:cNvPr id="14" name="TextBox 3">
              <a:extLst>
                <a:ext uri="{FF2B5EF4-FFF2-40B4-BE49-F238E27FC236}">
                  <a16:creationId xmlns:a16="http://schemas.microsoft.com/office/drawing/2014/main" id="{3D75B6ED-8318-CE47-83FB-A313A2219970}"/>
                </a:ext>
              </a:extLst>
            </p:cNvPr>
            <p:cNvSpPr txBox="1">
              <a:spLocks noChangeArrowheads="1"/>
            </p:cNvSpPr>
            <p:nvPr/>
          </p:nvSpPr>
          <p:spPr bwMode="auto">
            <a:xfrm>
              <a:off x="7162800" y="3102768"/>
              <a:ext cx="7618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Square</a:t>
              </a:r>
            </a:p>
          </p:txBody>
        </p:sp>
        <p:sp>
          <p:nvSpPr>
            <p:cNvPr id="15" name="Oval 17">
              <a:extLst>
                <a:ext uri="{FF2B5EF4-FFF2-40B4-BE49-F238E27FC236}">
                  <a16:creationId xmlns:a16="http://schemas.microsoft.com/office/drawing/2014/main" id="{E318337A-A670-7847-BAC4-4CC4DD9D633B}"/>
                </a:ext>
              </a:extLst>
            </p:cNvPr>
            <p:cNvSpPr>
              <a:spLocks noChangeArrowheads="1"/>
            </p:cNvSpPr>
            <p:nvPr/>
          </p:nvSpPr>
          <p:spPr bwMode="auto">
            <a:xfrm>
              <a:off x="6934200" y="26670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cxnSp>
        <p:nvCxnSpPr>
          <p:cNvPr id="17" name="Straight Arrow Connector 16">
            <a:extLst>
              <a:ext uri="{FF2B5EF4-FFF2-40B4-BE49-F238E27FC236}">
                <a16:creationId xmlns:a16="http://schemas.microsoft.com/office/drawing/2014/main" id="{D4CE31F5-AA8E-4048-A852-803D05AF0B19}"/>
              </a:ext>
            </a:extLst>
          </p:cNvPr>
          <p:cNvCxnSpPr/>
          <p:nvPr/>
        </p:nvCxnSpPr>
        <p:spPr bwMode="auto">
          <a:xfrm flipH="1">
            <a:off x="7086557" y="838200"/>
            <a:ext cx="533443"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 name="TextBox 17">
            <a:extLst>
              <a:ext uri="{FF2B5EF4-FFF2-40B4-BE49-F238E27FC236}">
                <a16:creationId xmlns:a16="http://schemas.microsoft.com/office/drawing/2014/main" id="{1D691D06-D9B3-3945-ACC9-29629E09B357}"/>
              </a:ext>
            </a:extLst>
          </p:cNvPr>
          <p:cNvSpPr txBox="1"/>
          <p:nvPr/>
        </p:nvSpPr>
        <p:spPr>
          <a:xfrm>
            <a:off x="7362092" y="381000"/>
            <a:ext cx="1378904" cy="523220"/>
          </a:xfrm>
          <a:prstGeom prst="rect">
            <a:avLst/>
          </a:prstGeom>
          <a:noFill/>
        </p:spPr>
        <p:txBody>
          <a:bodyPr wrap="none" rtlCol="0">
            <a:spAutoFit/>
          </a:bodyPr>
          <a:lstStyle/>
          <a:p>
            <a:r>
              <a:rPr lang="en-US" sz="1400" dirty="0"/>
              <a:t>Objects of type</a:t>
            </a:r>
            <a:br>
              <a:rPr lang="en-US" sz="1400" dirty="0"/>
            </a:br>
            <a:r>
              <a:rPr lang="en-US" sz="1400" dirty="0"/>
              <a:t>Shape</a:t>
            </a:r>
          </a:p>
        </p:txBody>
      </p:sp>
      <p:sp>
        <p:nvSpPr>
          <p:cNvPr id="19" name="TextBox 18">
            <a:extLst>
              <a:ext uri="{FF2B5EF4-FFF2-40B4-BE49-F238E27FC236}">
                <a16:creationId xmlns:a16="http://schemas.microsoft.com/office/drawing/2014/main" id="{42564C08-A47A-514E-88B8-8C7EFEDA281F}"/>
              </a:ext>
            </a:extLst>
          </p:cNvPr>
          <p:cNvSpPr txBox="1"/>
          <p:nvPr/>
        </p:nvSpPr>
        <p:spPr>
          <a:xfrm>
            <a:off x="4200474" y="3737362"/>
            <a:ext cx="1378904" cy="523220"/>
          </a:xfrm>
          <a:prstGeom prst="rect">
            <a:avLst/>
          </a:prstGeom>
          <a:noFill/>
        </p:spPr>
        <p:txBody>
          <a:bodyPr wrap="none" rtlCol="0">
            <a:spAutoFit/>
          </a:bodyPr>
          <a:lstStyle/>
          <a:p>
            <a:r>
              <a:rPr lang="en-US" sz="1400" dirty="0"/>
              <a:t>Objects of type</a:t>
            </a:r>
            <a:br>
              <a:rPr lang="en-US" sz="1400" dirty="0"/>
            </a:br>
            <a:r>
              <a:rPr lang="en-US" sz="1400" dirty="0"/>
              <a:t>Circle</a:t>
            </a:r>
          </a:p>
        </p:txBody>
      </p:sp>
      <p:sp>
        <p:nvSpPr>
          <p:cNvPr id="20" name="TextBox 19">
            <a:extLst>
              <a:ext uri="{FF2B5EF4-FFF2-40B4-BE49-F238E27FC236}">
                <a16:creationId xmlns:a16="http://schemas.microsoft.com/office/drawing/2014/main" id="{9AF452A6-5F27-C246-8CCB-EAC1783BE328}"/>
              </a:ext>
            </a:extLst>
          </p:cNvPr>
          <p:cNvSpPr txBox="1"/>
          <p:nvPr/>
        </p:nvSpPr>
        <p:spPr>
          <a:xfrm>
            <a:off x="7467430" y="3891289"/>
            <a:ext cx="1378904" cy="523220"/>
          </a:xfrm>
          <a:prstGeom prst="rect">
            <a:avLst/>
          </a:prstGeom>
          <a:noFill/>
        </p:spPr>
        <p:txBody>
          <a:bodyPr wrap="none" rtlCol="0">
            <a:spAutoFit/>
          </a:bodyPr>
          <a:lstStyle/>
          <a:p>
            <a:r>
              <a:rPr lang="en-US" sz="1400" dirty="0"/>
              <a:t>Objects of type</a:t>
            </a:r>
            <a:br>
              <a:rPr lang="en-US" sz="1400" dirty="0"/>
            </a:br>
            <a:r>
              <a:rPr lang="en-US" sz="1400" dirty="0"/>
              <a:t>Square</a:t>
            </a:r>
          </a:p>
        </p:txBody>
      </p:sp>
      <p:cxnSp>
        <p:nvCxnSpPr>
          <p:cNvPr id="22" name="Straight Arrow Connector 21">
            <a:extLst>
              <a:ext uri="{FF2B5EF4-FFF2-40B4-BE49-F238E27FC236}">
                <a16:creationId xmlns:a16="http://schemas.microsoft.com/office/drawing/2014/main" id="{5BC5894F-E37A-E947-9937-BA75C98CB28B}"/>
              </a:ext>
            </a:extLst>
          </p:cNvPr>
          <p:cNvCxnSpPr>
            <a:cxnSpLocks/>
            <a:stCxn id="19" idx="0"/>
          </p:cNvCxnSpPr>
          <p:nvPr/>
        </p:nvCxnSpPr>
        <p:spPr bwMode="auto">
          <a:xfrm flipV="1">
            <a:off x="4889926" y="2884488"/>
            <a:ext cx="871216" cy="85287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6FA5B7DE-96D7-8543-8145-0180E6EB9057}"/>
              </a:ext>
            </a:extLst>
          </p:cNvPr>
          <p:cNvCxnSpPr/>
          <p:nvPr/>
        </p:nvCxnSpPr>
        <p:spPr bwMode="auto">
          <a:xfrm flipH="1" flipV="1">
            <a:off x="7620000" y="3163887"/>
            <a:ext cx="536882" cy="6756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Notched Right Arrow 26">
            <a:extLst>
              <a:ext uri="{FF2B5EF4-FFF2-40B4-BE49-F238E27FC236}">
                <a16:creationId xmlns:a16="http://schemas.microsoft.com/office/drawing/2014/main" id="{C9C3AEC4-D657-5C43-A699-DADB34784315}"/>
              </a:ext>
            </a:extLst>
          </p:cNvPr>
          <p:cNvSpPr/>
          <p:nvPr/>
        </p:nvSpPr>
        <p:spPr bwMode="auto">
          <a:xfrm>
            <a:off x="4038600" y="2359625"/>
            <a:ext cx="775126" cy="432886"/>
          </a:xfrm>
          <a:prstGeom prst="notched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2399722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FA256-AE55-0842-A986-6A4B5DBD4054}"/>
              </a:ext>
            </a:extLst>
          </p:cNvPr>
          <p:cNvSpPr>
            <a:spLocks noGrp="1"/>
          </p:cNvSpPr>
          <p:nvPr>
            <p:ph type="title"/>
          </p:nvPr>
        </p:nvSpPr>
        <p:spPr/>
        <p:txBody>
          <a:bodyPr/>
          <a:lstStyle/>
          <a:p>
            <a:r>
              <a:rPr lang="en-US" dirty="0"/>
              <a:t>OOP – Foundations </a:t>
            </a:r>
          </a:p>
        </p:txBody>
      </p:sp>
      <p:sp>
        <p:nvSpPr>
          <p:cNvPr id="4" name="Content Placeholder 3">
            <a:extLst>
              <a:ext uri="{FF2B5EF4-FFF2-40B4-BE49-F238E27FC236}">
                <a16:creationId xmlns:a16="http://schemas.microsoft.com/office/drawing/2014/main" id="{EC610AB6-085D-C44F-B8CD-85987C69383C}"/>
              </a:ext>
            </a:extLst>
          </p:cNvPr>
          <p:cNvSpPr>
            <a:spLocks noGrp="1"/>
          </p:cNvSpPr>
          <p:nvPr>
            <p:ph idx="1"/>
          </p:nvPr>
        </p:nvSpPr>
        <p:spPr>
          <a:xfrm>
            <a:off x="533400" y="4267200"/>
            <a:ext cx="7696200" cy="2209800"/>
          </a:xfrm>
        </p:spPr>
        <p:txBody>
          <a:bodyPr>
            <a:normAutofit fontScale="62500" lnSpcReduction="20000"/>
          </a:bodyPr>
          <a:lstStyle/>
          <a:p>
            <a:r>
              <a:rPr lang="en-US" dirty="0"/>
              <a:t>From our class hierarchy we have</a:t>
            </a:r>
          </a:p>
          <a:p>
            <a:pPr lvl="1"/>
            <a:r>
              <a:rPr lang="en-US" dirty="0"/>
              <a:t>Circle &lt; Shape</a:t>
            </a:r>
          </a:p>
          <a:p>
            <a:pPr lvl="1"/>
            <a:r>
              <a:rPr lang="en-US" dirty="0"/>
              <a:t>Square &lt; Shape</a:t>
            </a:r>
          </a:p>
          <a:p>
            <a:r>
              <a:rPr lang="en-US" dirty="0"/>
              <a:t>From our interpretation of subtypes as subsets we have</a:t>
            </a:r>
          </a:p>
          <a:p>
            <a:pPr lvl="1"/>
            <a:r>
              <a:rPr lang="en-US" dirty="0"/>
              <a:t>Every Circle is a Shape, and every Square is a Shape; green arrows, </a:t>
            </a:r>
            <a:r>
              <a:rPr lang="en-US" b="1" dirty="0"/>
              <a:t>widening conversion</a:t>
            </a:r>
          </a:p>
          <a:p>
            <a:pPr lvl="1"/>
            <a:r>
              <a:rPr lang="en-US" dirty="0"/>
              <a:t>But not every Shape is either a Circle or a Square; red arrows, </a:t>
            </a:r>
            <a:r>
              <a:rPr lang="en-US" b="1" dirty="0"/>
              <a:t>narrowing conversion</a:t>
            </a:r>
          </a:p>
        </p:txBody>
      </p:sp>
      <p:pic>
        <p:nvPicPr>
          <p:cNvPr id="5" name="Picture 4">
            <a:extLst>
              <a:ext uri="{FF2B5EF4-FFF2-40B4-BE49-F238E27FC236}">
                <a16:creationId xmlns:a16="http://schemas.microsoft.com/office/drawing/2014/main" id="{6616276D-533B-1042-A49E-0ACA6530A605}"/>
              </a:ext>
            </a:extLst>
          </p:cNvPr>
          <p:cNvPicPr>
            <a:picLocks noChangeAspect="1"/>
          </p:cNvPicPr>
          <p:nvPr/>
        </p:nvPicPr>
        <p:blipFill>
          <a:blip r:embed="rId2"/>
          <a:stretch>
            <a:fillRect/>
          </a:stretch>
        </p:blipFill>
        <p:spPr>
          <a:xfrm>
            <a:off x="304800" y="1900237"/>
            <a:ext cx="3276600" cy="1968500"/>
          </a:xfrm>
          <a:prstGeom prst="rect">
            <a:avLst/>
          </a:prstGeom>
          <a:ln>
            <a:solidFill>
              <a:schemeClr val="tx1"/>
            </a:solidFill>
          </a:ln>
        </p:spPr>
      </p:pic>
      <p:sp>
        <p:nvSpPr>
          <p:cNvPr id="9" name="Oval 1">
            <a:extLst>
              <a:ext uri="{FF2B5EF4-FFF2-40B4-BE49-F238E27FC236}">
                <a16:creationId xmlns:a16="http://schemas.microsoft.com/office/drawing/2014/main" id="{57C032FC-1A2F-D549-A82B-C0BE156F04F8}"/>
              </a:ext>
            </a:extLst>
          </p:cNvPr>
          <p:cNvSpPr>
            <a:spLocks noChangeArrowheads="1"/>
          </p:cNvSpPr>
          <p:nvPr/>
        </p:nvSpPr>
        <p:spPr bwMode="auto">
          <a:xfrm>
            <a:off x="5105400" y="990600"/>
            <a:ext cx="3276600" cy="3106737"/>
          </a:xfrm>
          <a:prstGeom prst="ellipse">
            <a:avLst/>
          </a:prstGeom>
          <a:solidFill>
            <a:schemeClr val="bg1"/>
          </a:solidFill>
          <a:ln w="9525" algn="ctr">
            <a:solidFill>
              <a:schemeClr val="tx1"/>
            </a:solidFill>
            <a:round/>
            <a:headEnd/>
            <a:tailEnd/>
          </a:ln>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sp>
        <p:nvSpPr>
          <p:cNvPr id="8" name="TextBox 1">
            <a:extLst>
              <a:ext uri="{FF2B5EF4-FFF2-40B4-BE49-F238E27FC236}">
                <a16:creationId xmlns:a16="http://schemas.microsoft.com/office/drawing/2014/main" id="{C25D2790-5994-134C-92C3-DFFB76C1D0EC}"/>
              </a:ext>
            </a:extLst>
          </p:cNvPr>
          <p:cNvSpPr txBox="1">
            <a:spLocks noChangeArrowheads="1"/>
          </p:cNvSpPr>
          <p:nvPr/>
        </p:nvSpPr>
        <p:spPr bwMode="auto">
          <a:xfrm>
            <a:off x="6634163" y="1706562"/>
            <a:ext cx="7024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Shape</a:t>
            </a:r>
          </a:p>
        </p:txBody>
      </p:sp>
      <p:grpSp>
        <p:nvGrpSpPr>
          <p:cNvPr id="10" name="Group 4">
            <a:extLst>
              <a:ext uri="{FF2B5EF4-FFF2-40B4-BE49-F238E27FC236}">
                <a16:creationId xmlns:a16="http://schemas.microsoft.com/office/drawing/2014/main" id="{DF5293D0-39F9-E640-9E63-ECF2FA32C89E}"/>
              </a:ext>
            </a:extLst>
          </p:cNvPr>
          <p:cNvGrpSpPr>
            <a:grpSpLocks/>
          </p:cNvGrpSpPr>
          <p:nvPr/>
        </p:nvGrpSpPr>
        <p:grpSpPr bwMode="auto">
          <a:xfrm>
            <a:off x="5334000" y="1944687"/>
            <a:ext cx="1222375" cy="1219200"/>
            <a:chOff x="5562600" y="2438400"/>
            <a:chExt cx="1222604" cy="1219200"/>
          </a:xfrm>
        </p:grpSpPr>
        <p:sp>
          <p:nvSpPr>
            <p:cNvPr id="11" name="TextBox 2">
              <a:extLst>
                <a:ext uri="{FF2B5EF4-FFF2-40B4-BE49-F238E27FC236}">
                  <a16:creationId xmlns:a16="http://schemas.microsoft.com/office/drawing/2014/main" id="{381275F4-4871-D24B-80CC-217BAAD16CB9}"/>
                </a:ext>
              </a:extLst>
            </p:cNvPr>
            <p:cNvSpPr txBox="1">
              <a:spLocks noChangeArrowheads="1"/>
            </p:cNvSpPr>
            <p:nvPr/>
          </p:nvSpPr>
          <p:spPr bwMode="auto">
            <a:xfrm>
              <a:off x="5668200" y="2883792"/>
              <a:ext cx="6432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Circle</a:t>
              </a:r>
            </a:p>
          </p:txBody>
        </p:sp>
        <p:sp>
          <p:nvSpPr>
            <p:cNvPr id="12" name="Oval 2">
              <a:extLst>
                <a:ext uri="{FF2B5EF4-FFF2-40B4-BE49-F238E27FC236}">
                  <a16:creationId xmlns:a16="http://schemas.microsoft.com/office/drawing/2014/main" id="{EDADAF1C-1BD4-6B4C-8F26-BF514C2D9857}"/>
                </a:ext>
              </a:extLst>
            </p:cNvPr>
            <p:cNvSpPr>
              <a:spLocks noChangeArrowheads="1"/>
            </p:cNvSpPr>
            <p:nvPr/>
          </p:nvSpPr>
          <p:spPr bwMode="auto">
            <a:xfrm>
              <a:off x="5562600" y="24384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grpSp>
        <p:nvGrpSpPr>
          <p:cNvPr id="13" name="Group 5">
            <a:extLst>
              <a:ext uri="{FF2B5EF4-FFF2-40B4-BE49-F238E27FC236}">
                <a16:creationId xmlns:a16="http://schemas.microsoft.com/office/drawing/2014/main" id="{DA261FC6-5F0F-2C4C-BEC1-CE8D182EC507}"/>
              </a:ext>
            </a:extLst>
          </p:cNvPr>
          <p:cNvGrpSpPr>
            <a:grpSpLocks/>
          </p:cNvGrpSpPr>
          <p:nvPr/>
        </p:nvGrpSpPr>
        <p:grpSpPr bwMode="auto">
          <a:xfrm>
            <a:off x="6858000" y="2325687"/>
            <a:ext cx="1222375" cy="1219200"/>
            <a:chOff x="6934200" y="2667000"/>
            <a:chExt cx="1222604" cy="1219200"/>
          </a:xfrm>
        </p:grpSpPr>
        <p:sp>
          <p:nvSpPr>
            <p:cNvPr id="14" name="TextBox 3">
              <a:extLst>
                <a:ext uri="{FF2B5EF4-FFF2-40B4-BE49-F238E27FC236}">
                  <a16:creationId xmlns:a16="http://schemas.microsoft.com/office/drawing/2014/main" id="{3D75B6ED-8318-CE47-83FB-A313A2219970}"/>
                </a:ext>
              </a:extLst>
            </p:cNvPr>
            <p:cNvSpPr txBox="1">
              <a:spLocks noChangeArrowheads="1"/>
            </p:cNvSpPr>
            <p:nvPr/>
          </p:nvSpPr>
          <p:spPr bwMode="auto">
            <a:xfrm>
              <a:off x="7162800" y="3102768"/>
              <a:ext cx="7618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Square</a:t>
              </a:r>
            </a:p>
          </p:txBody>
        </p:sp>
        <p:sp>
          <p:nvSpPr>
            <p:cNvPr id="15" name="Oval 17">
              <a:extLst>
                <a:ext uri="{FF2B5EF4-FFF2-40B4-BE49-F238E27FC236}">
                  <a16:creationId xmlns:a16="http://schemas.microsoft.com/office/drawing/2014/main" id="{E318337A-A670-7847-BAC4-4CC4DD9D633B}"/>
                </a:ext>
              </a:extLst>
            </p:cNvPr>
            <p:cNvSpPr>
              <a:spLocks noChangeArrowheads="1"/>
            </p:cNvSpPr>
            <p:nvPr/>
          </p:nvSpPr>
          <p:spPr bwMode="auto">
            <a:xfrm>
              <a:off x="6934200" y="26670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cxnSp>
        <p:nvCxnSpPr>
          <p:cNvPr id="6" name="Curved Connector 5">
            <a:extLst>
              <a:ext uri="{FF2B5EF4-FFF2-40B4-BE49-F238E27FC236}">
                <a16:creationId xmlns:a16="http://schemas.microsoft.com/office/drawing/2014/main" id="{0512181A-FCE3-164A-9E8E-A6E861FC8EC2}"/>
              </a:ext>
            </a:extLst>
          </p:cNvPr>
          <p:cNvCxnSpPr/>
          <p:nvPr/>
        </p:nvCxnSpPr>
        <p:spPr bwMode="auto">
          <a:xfrm rot="5400000" flipH="1" flipV="1">
            <a:off x="5676900" y="1638300"/>
            <a:ext cx="685800" cy="457200"/>
          </a:xfrm>
          <a:prstGeom prst="curvedConnector3">
            <a:avLst>
              <a:gd name="adj1" fmla="val 94444"/>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 name="Curved Connector 22">
            <a:extLst>
              <a:ext uri="{FF2B5EF4-FFF2-40B4-BE49-F238E27FC236}">
                <a16:creationId xmlns:a16="http://schemas.microsoft.com/office/drawing/2014/main" id="{47C3E069-C048-CD47-847C-8D4D1BDE7753}"/>
              </a:ext>
            </a:extLst>
          </p:cNvPr>
          <p:cNvCxnSpPr/>
          <p:nvPr/>
        </p:nvCxnSpPr>
        <p:spPr bwMode="auto">
          <a:xfrm rot="5400000" flipH="1" flipV="1">
            <a:off x="7333847" y="2143323"/>
            <a:ext cx="685800" cy="457200"/>
          </a:xfrm>
          <a:prstGeom prst="curvedConnector3">
            <a:avLst>
              <a:gd name="adj1" fmla="val 20940"/>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11">
            <a:extLst>
              <a:ext uri="{FF2B5EF4-FFF2-40B4-BE49-F238E27FC236}">
                <a16:creationId xmlns:a16="http://schemas.microsoft.com/office/drawing/2014/main" id="{FCDBA78F-B39B-CA48-A281-AF5C9E6C49F4}"/>
              </a:ext>
            </a:extLst>
          </p:cNvPr>
          <p:cNvCxnSpPr>
            <a:cxnSpLocks/>
          </p:cNvCxnSpPr>
          <p:nvPr/>
        </p:nvCxnSpPr>
        <p:spPr bwMode="auto">
          <a:xfrm rot="5400000">
            <a:off x="5958110" y="1780214"/>
            <a:ext cx="625626" cy="37642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0" name="Curved Connector 11">
            <a:extLst>
              <a:ext uri="{FF2B5EF4-FFF2-40B4-BE49-F238E27FC236}">
                <a16:creationId xmlns:a16="http://schemas.microsoft.com/office/drawing/2014/main" id="{010EF4AE-4526-F94B-A2BE-971629CB0010}"/>
              </a:ext>
            </a:extLst>
          </p:cNvPr>
          <p:cNvCxnSpPr>
            <a:cxnSpLocks/>
          </p:cNvCxnSpPr>
          <p:nvPr/>
        </p:nvCxnSpPr>
        <p:spPr bwMode="auto">
          <a:xfrm flipV="1">
            <a:off x="6614399" y="3160292"/>
            <a:ext cx="548401" cy="38459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33" name="Notched Right Arrow 32">
            <a:extLst>
              <a:ext uri="{FF2B5EF4-FFF2-40B4-BE49-F238E27FC236}">
                <a16:creationId xmlns:a16="http://schemas.microsoft.com/office/drawing/2014/main" id="{787AEA25-3C62-274C-BA21-5D2879C289EC}"/>
              </a:ext>
            </a:extLst>
          </p:cNvPr>
          <p:cNvSpPr/>
          <p:nvPr/>
        </p:nvSpPr>
        <p:spPr bwMode="auto">
          <a:xfrm>
            <a:off x="3962400" y="2386514"/>
            <a:ext cx="775126" cy="432886"/>
          </a:xfrm>
          <a:prstGeom prst="notched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3596160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FA256-AE55-0842-A986-6A4B5DBD4054}"/>
              </a:ext>
            </a:extLst>
          </p:cNvPr>
          <p:cNvSpPr>
            <a:spLocks noGrp="1"/>
          </p:cNvSpPr>
          <p:nvPr>
            <p:ph type="title"/>
          </p:nvPr>
        </p:nvSpPr>
        <p:spPr/>
        <p:txBody>
          <a:bodyPr/>
          <a:lstStyle/>
          <a:p>
            <a:r>
              <a:rPr lang="en-US" dirty="0"/>
              <a:t>OOP – Foundations </a:t>
            </a:r>
          </a:p>
        </p:txBody>
      </p:sp>
      <p:pic>
        <p:nvPicPr>
          <p:cNvPr id="5" name="Picture 4">
            <a:extLst>
              <a:ext uri="{FF2B5EF4-FFF2-40B4-BE49-F238E27FC236}">
                <a16:creationId xmlns:a16="http://schemas.microsoft.com/office/drawing/2014/main" id="{6616276D-533B-1042-A49E-0ACA6530A605}"/>
              </a:ext>
            </a:extLst>
          </p:cNvPr>
          <p:cNvPicPr>
            <a:picLocks noChangeAspect="1"/>
          </p:cNvPicPr>
          <p:nvPr/>
        </p:nvPicPr>
        <p:blipFill>
          <a:blip r:embed="rId2"/>
          <a:stretch>
            <a:fillRect/>
          </a:stretch>
        </p:blipFill>
        <p:spPr>
          <a:xfrm>
            <a:off x="304800" y="1900237"/>
            <a:ext cx="3276600" cy="1968500"/>
          </a:xfrm>
          <a:prstGeom prst="rect">
            <a:avLst/>
          </a:prstGeom>
          <a:ln>
            <a:solidFill>
              <a:schemeClr val="tx1"/>
            </a:solidFill>
          </a:ln>
        </p:spPr>
      </p:pic>
      <p:sp>
        <p:nvSpPr>
          <p:cNvPr id="9" name="Oval 1">
            <a:extLst>
              <a:ext uri="{FF2B5EF4-FFF2-40B4-BE49-F238E27FC236}">
                <a16:creationId xmlns:a16="http://schemas.microsoft.com/office/drawing/2014/main" id="{57C032FC-1A2F-D549-A82B-C0BE156F04F8}"/>
              </a:ext>
            </a:extLst>
          </p:cNvPr>
          <p:cNvSpPr>
            <a:spLocks noChangeArrowheads="1"/>
          </p:cNvSpPr>
          <p:nvPr/>
        </p:nvSpPr>
        <p:spPr bwMode="auto">
          <a:xfrm>
            <a:off x="5105400" y="990600"/>
            <a:ext cx="3276600" cy="3106737"/>
          </a:xfrm>
          <a:prstGeom prst="ellipse">
            <a:avLst/>
          </a:prstGeom>
          <a:solidFill>
            <a:schemeClr val="bg1"/>
          </a:solidFill>
          <a:ln w="9525" algn="ctr">
            <a:solidFill>
              <a:schemeClr val="tx1"/>
            </a:solidFill>
            <a:round/>
            <a:headEnd/>
            <a:tailEnd/>
          </a:ln>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sp>
        <p:nvSpPr>
          <p:cNvPr id="8" name="TextBox 1">
            <a:extLst>
              <a:ext uri="{FF2B5EF4-FFF2-40B4-BE49-F238E27FC236}">
                <a16:creationId xmlns:a16="http://schemas.microsoft.com/office/drawing/2014/main" id="{C25D2790-5994-134C-92C3-DFFB76C1D0EC}"/>
              </a:ext>
            </a:extLst>
          </p:cNvPr>
          <p:cNvSpPr txBox="1">
            <a:spLocks noChangeArrowheads="1"/>
          </p:cNvSpPr>
          <p:nvPr/>
        </p:nvSpPr>
        <p:spPr bwMode="auto">
          <a:xfrm>
            <a:off x="6634163" y="1706562"/>
            <a:ext cx="7024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Shape</a:t>
            </a:r>
          </a:p>
        </p:txBody>
      </p:sp>
      <p:grpSp>
        <p:nvGrpSpPr>
          <p:cNvPr id="10" name="Group 4">
            <a:extLst>
              <a:ext uri="{FF2B5EF4-FFF2-40B4-BE49-F238E27FC236}">
                <a16:creationId xmlns:a16="http://schemas.microsoft.com/office/drawing/2014/main" id="{DF5293D0-39F9-E640-9E63-ECF2FA32C89E}"/>
              </a:ext>
            </a:extLst>
          </p:cNvPr>
          <p:cNvGrpSpPr>
            <a:grpSpLocks/>
          </p:cNvGrpSpPr>
          <p:nvPr/>
        </p:nvGrpSpPr>
        <p:grpSpPr bwMode="auto">
          <a:xfrm>
            <a:off x="5334000" y="1944687"/>
            <a:ext cx="1222375" cy="1219200"/>
            <a:chOff x="5562600" y="2438400"/>
            <a:chExt cx="1222604" cy="1219200"/>
          </a:xfrm>
        </p:grpSpPr>
        <p:sp>
          <p:nvSpPr>
            <p:cNvPr id="11" name="TextBox 2">
              <a:extLst>
                <a:ext uri="{FF2B5EF4-FFF2-40B4-BE49-F238E27FC236}">
                  <a16:creationId xmlns:a16="http://schemas.microsoft.com/office/drawing/2014/main" id="{381275F4-4871-D24B-80CC-217BAAD16CB9}"/>
                </a:ext>
              </a:extLst>
            </p:cNvPr>
            <p:cNvSpPr txBox="1">
              <a:spLocks noChangeArrowheads="1"/>
            </p:cNvSpPr>
            <p:nvPr/>
          </p:nvSpPr>
          <p:spPr bwMode="auto">
            <a:xfrm>
              <a:off x="5668200" y="2883792"/>
              <a:ext cx="6432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Circle</a:t>
              </a:r>
            </a:p>
          </p:txBody>
        </p:sp>
        <p:sp>
          <p:nvSpPr>
            <p:cNvPr id="12" name="Oval 2">
              <a:extLst>
                <a:ext uri="{FF2B5EF4-FFF2-40B4-BE49-F238E27FC236}">
                  <a16:creationId xmlns:a16="http://schemas.microsoft.com/office/drawing/2014/main" id="{EDADAF1C-1BD4-6B4C-8F26-BF514C2D9857}"/>
                </a:ext>
              </a:extLst>
            </p:cNvPr>
            <p:cNvSpPr>
              <a:spLocks noChangeArrowheads="1"/>
            </p:cNvSpPr>
            <p:nvPr/>
          </p:nvSpPr>
          <p:spPr bwMode="auto">
            <a:xfrm>
              <a:off x="5562600" y="24384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grpSp>
        <p:nvGrpSpPr>
          <p:cNvPr id="13" name="Group 5">
            <a:extLst>
              <a:ext uri="{FF2B5EF4-FFF2-40B4-BE49-F238E27FC236}">
                <a16:creationId xmlns:a16="http://schemas.microsoft.com/office/drawing/2014/main" id="{DA261FC6-5F0F-2C4C-BEC1-CE8D182EC507}"/>
              </a:ext>
            </a:extLst>
          </p:cNvPr>
          <p:cNvGrpSpPr>
            <a:grpSpLocks/>
          </p:cNvGrpSpPr>
          <p:nvPr/>
        </p:nvGrpSpPr>
        <p:grpSpPr bwMode="auto">
          <a:xfrm>
            <a:off x="6858000" y="2325687"/>
            <a:ext cx="1222375" cy="1219200"/>
            <a:chOff x="6934200" y="2667000"/>
            <a:chExt cx="1222604" cy="1219200"/>
          </a:xfrm>
        </p:grpSpPr>
        <p:sp>
          <p:nvSpPr>
            <p:cNvPr id="14" name="TextBox 3">
              <a:extLst>
                <a:ext uri="{FF2B5EF4-FFF2-40B4-BE49-F238E27FC236}">
                  <a16:creationId xmlns:a16="http://schemas.microsoft.com/office/drawing/2014/main" id="{3D75B6ED-8318-CE47-83FB-A313A2219970}"/>
                </a:ext>
              </a:extLst>
            </p:cNvPr>
            <p:cNvSpPr txBox="1">
              <a:spLocks noChangeArrowheads="1"/>
            </p:cNvSpPr>
            <p:nvPr/>
          </p:nvSpPr>
          <p:spPr bwMode="auto">
            <a:xfrm>
              <a:off x="7162800" y="3102768"/>
              <a:ext cx="7618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Square</a:t>
              </a:r>
            </a:p>
          </p:txBody>
        </p:sp>
        <p:sp>
          <p:nvSpPr>
            <p:cNvPr id="15" name="Oval 17">
              <a:extLst>
                <a:ext uri="{FF2B5EF4-FFF2-40B4-BE49-F238E27FC236}">
                  <a16:creationId xmlns:a16="http://schemas.microsoft.com/office/drawing/2014/main" id="{E318337A-A670-7847-BAC4-4CC4DD9D633B}"/>
                </a:ext>
              </a:extLst>
            </p:cNvPr>
            <p:cNvSpPr>
              <a:spLocks noChangeArrowheads="1"/>
            </p:cNvSpPr>
            <p:nvPr/>
          </p:nvSpPr>
          <p:spPr bwMode="auto">
            <a:xfrm>
              <a:off x="6934200" y="26670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cxnSp>
        <p:nvCxnSpPr>
          <p:cNvPr id="6" name="Curved Connector 5">
            <a:extLst>
              <a:ext uri="{FF2B5EF4-FFF2-40B4-BE49-F238E27FC236}">
                <a16:creationId xmlns:a16="http://schemas.microsoft.com/office/drawing/2014/main" id="{0512181A-FCE3-164A-9E8E-A6E861FC8EC2}"/>
              </a:ext>
            </a:extLst>
          </p:cNvPr>
          <p:cNvCxnSpPr/>
          <p:nvPr/>
        </p:nvCxnSpPr>
        <p:spPr bwMode="auto">
          <a:xfrm rot="5400000" flipH="1" flipV="1">
            <a:off x="5676900" y="1638300"/>
            <a:ext cx="685800" cy="457200"/>
          </a:xfrm>
          <a:prstGeom prst="curvedConnector3">
            <a:avLst>
              <a:gd name="adj1" fmla="val 94444"/>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3" name="Curved Connector 22">
            <a:extLst>
              <a:ext uri="{FF2B5EF4-FFF2-40B4-BE49-F238E27FC236}">
                <a16:creationId xmlns:a16="http://schemas.microsoft.com/office/drawing/2014/main" id="{47C3E069-C048-CD47-847C-8D4D1BDE7753}"/>
              </a:ext>
            </a:extLst>
          </p:cNvPr>
          <p:cNvCxnSpPr/>
          <p:nvPr/>
        </p:nvCxnSpPr>
        <p:spPr bwMode="auto">
          <a:xfrm rot="5400000" flipH="1" flipV="1">
            <a:off x="7333847" y="2143323"/>
            <a:ext cx="685800" cy="457200"/>
          </a:xfrm>
          <a:prstGeom prst="curvedConnector3">
            <a:avLst>
              <a:gd name="adj1" fmla="val 20940"/>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Curved Connector 11">
            <a:extLst>
              <a:ext uri="{FF2B5EF4-FFF2-40B4-BE49-F238E27FC236}">
                <a16:creationId xmlns:a16="http://schemas.microsoft.com/office/drawing/2014/main" id="{FCDBA78F-B39B-CA48-A281-AF5C9E6C49F4}"/>
              </a:ext>
            </a:extLst>
          </p:cNvPr>
          <p:cNvCxnSpPr>
            <a:cxnSpLocks/>
          </p:cNvCxnSpPr>
          <p:nvPr/>
        </p:nvCxnSpPr>
        <p:spPr bwMode="auto">
          <a:xfrm rot="5400000">
            <a:off x="5958110" y="1780214"/>
            <a:ext cx="625626" cy="37642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0" name="Curved Connector 11">
            <a:extLst>
              <a:ext uri="{FF2B5EF4-FFF2-40B4-BE49-F238E27FC236}">
                <a16:creationId xmlns:a16="http://schemas.microsoft.com/office/drawing/2014/main" id="{010EF4AE-4526-F94B-A2BE-971629CB0010}"/>
              </a:ext>
            </a:extLst>
          </p:cNvPr>
          <p:cNvCxnSpPr>
            <a:cxnSpLocks/>
          </p:cNvCxnSpPr>
          <p:nvPr/>
        </p:nvCxnSpPr>
        <p:spPr bwMode="auto">
          <a:xfrm flipV="1">
            <a:off x="6614399" y="3160292"/>
            <a:ext cx="548401" cy="38459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33" name="Notched Right Arrow 32">
            <a:extLst>
              <a:ext uri="{FF2B5EF4-FFF2-40B4-BE49-F238E27FC236}">
                <a16:creationId xmlns:a16="http://schemas.microsoft.com/office/drawing/2014/main" id="{787AEA25-3C62-274C-BA21-5D2879C289EC}"/>
              </a:ext>
            </a:extLst>
          </p:cNvPr>
          <p:cNvSpPr/>
          <p:nvPr/>
        </p:nvSpPr>
        <p:spPr bwMode="auto">
          <a:xfrm>
            <a:off x="3962400" y="2386514"/>
            <a:ext cx="775126" cy="432886"/>
          </a:xfrm>
          <a:prstGeom prst="notched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pic>
        <p:nvPicPr>
          <p:cNvPr id="16" name="Picture 15">
            <a:extLst>
              <a:ext uri="{FF2B5EF4-FFF2-40B4-BE49-F238E27FC236}">
                <a16:creationId xmlns:a16="http://schemas.microsoft.com/office/drawing/2014/main" id="{D3CB81AC-0E5E-AA42-A4E7-85EC9EC4DF3F}"/>
              </a:ext>
            </a:extLst>
          </p:cNvPr>
          <p:cNvPicPr>
            <a:picLocks noChangeAspect="1"/>
          </p:cNvPicPr>
          <p:nvPr/>
        </p:nvPicPr>
        <p:blipFill>
          <a:blip r:embed="rId3"/>
          <a:stretch>
            <a:fillRect/>
          </a:stretch>
        </p:blipFill>
        <p:spPr>
          <a:xfrm>
            <a:off x="304801" y="4019414"/>
            <a:ext cx="4267200" cy="1283629"/>
          </a:xfrm>
          <a:prstGeom prst="rect">
            <a:avLst/>
          </a:prstGeom>
          <a:ln>
            <a:solidFill>
              <a:schemeClr val="tx2"/>
            </a:solidFill>
          </a:ln>
        </p:spPr>
      </p:pic>
      <p:pic>
        <p:nvPicPr>
          <p:cNvPr id="17" name="Picture 16">
            <a:extLst>
              <a:ext uri="{FF2B5EF4-FFF2-40B4-BE49-F238E27FC236}">
                <a16:creationId xmlns:a16="http://schemas.microsoft.com/office/drawing/2014/main" id="{B4630A14-9D4A-E64F-B435-C54EC1F95037}"/>
              </a:ext>
            </a:extLst>
          </p:cNvPr>
          <p:cNvPicPr>
            <a:picLocks noChangeAspect="1"/>
          </p:cNvPicPr>
          <p:nvPr/>
        </p:nvPicPr>
        <p:blipFill>
          <a:blip r:embed="rId4"/>
          <a:stretch>
            <a:fillRect/>
          </a:stretch>
        </p:blipFill>
        <p:spPr>
          <a:xfrm>
            <a:off x="1752600" y="5181600"/>
            <a:ext cx="7025006" cy="1527175"/>
          </a:xfrm>
          <a:prstGeom prst="rect">
            <a:avLst/>
          </a:prstGeom>
          <a:ln>
            <a:solidFill>
              <a:schemeClr val="tx2"/>
            </a:solidFill>
          </a:ln>
        </p:spPr>
      </p:pic>
    </p:spTree>
    <p:extLst>
      <p:ext uri="{BB962C8B-B14F-4D97-AF65-F5344CB8AC3E}">
        <p14:creationId xmlns:p14="http://schemas.microsoft.com/office/powerpoint/2010/main" val="15369433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E707E4-1E1D-F840-9212-421C4E508D05}"/>
              </a:ext>
            </a:extLst>
          </p:cNvPr>
          <p:cNvSpPr>
            <a:spLocks noGrp="1"/>
          </p:cNvSpPr>
          <p:nvPr>
            <p:ph type="title"/>
          </p:nvPr>
        </p:nvSpPr>
        <p:spPr/>
        <p:txBody>
          <a:bodyPr/>
          <a:lstStyle/>
          <a:p>
            <a:r>
              <a:rPr lang="en-US" dirty="0"/>
              <a:t>Reading</a:t>
            </a:r>
          </a:p>
        </p:txBody>
      </p:sp>
      <p:sp>
        <p:nvSpPr>
          <p:cNvPr id="5" name="Content Placeholder 4">
            <a:extLst>
              <a:ext uri="{FF2B5EF4-FFF2-40B4-BE49-F238E27FC236}">
                <a16:creationId xmlns:a16="http://schemas.microsoft.com/office/drawing/2014/main" id="{6D07F6D9-9C16-F943-AE77-02F82779E0F6}"/>
              </a:ext>
            </a:extLst>
          </p:cNvPr>
          <p:cNvSpPr>
            <a:spLocks noGrp="1"/>
          </p:cNvSpPr>
          <p:nvPr>
            <p:ph idx="1"/>
          </p:nvPr>
        </p:nvSpPr>
        <p:spPr/>
        <p:txBody>
          <a:bodyPr>
            <a:normAutofit lnSpcReduction="10000"/>
          </a:bodyPr>
          <a:lstStyle/>
          <a:p>
            <a:r>
              <a:rPr lang="en-US" dirty="0"/>
              <a:t>Read section II and III of the paper “Has the Object-Oriented Paradigm Kept Its Promise?”</a:t>
            </a:r>
          </a:p>
          <a:p>
            <a:pPr lvl="1"/>
            <a:r>
              <a:rPr lang="en-US" sz="2000" dirty="0">
                <a:hlinkClick r:id="rId2"/>
              </a:rPr>
              <a:t>lutzhamel.github.io/CSC493/docs/OOPP.pdf</a:t>
            </a:r>
            <a:endParaRPr lang="en-US" sz="2000" dirty="0"/>
          </a:p>
          <a:p>
            <a:r>
              <a:rPr lang="en-US" dirty="0"/>
              <a:t>If you are interested, take a peek at Bertrand Meyer’s classic “Object-Oriented Software Construction”.  Of particular interest is Section D</a:t>
            </a:r>
          </a:p>
          <a:p>
            <a:pPr lvl="1"/>
            <a:r>
              <a:rPr lang="en-US" sz="2200" dirty="0">
                <a:hlinkClick r:id="rId3"/>
              </a:rPr>
              <a:t>lutzhamel.github.io/CSC493/docs/OOSC.pdf</a:t>
            </a:r>
            <a:endParaRPr lang="en-US" sz="2200" dirty="0"/>
          </a:p>
          <a:p>
            <a:pPr lvl="1"/>
            <a:endParaRPr lang="en-US" dirty="0"/>
          </a:p>
        </p:txBody>
      </p:sp>
    </p:spTree>
    <p:extLst>
      <p:ext uri="{BB962C8B-B14F-4D97-AF65-F5344CB8AC3E}">
        <p14:creationId xmlns:p14="http://schemas.microsoft.com/office/powerpoint/2010/main" val="2574786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7AF12-8E18-7840-8797-DD87DC2BDBAA}"/>
              </a:ext>
            </a:extLst>
          </p:cNvPr>
          <p:cNvSpPr>
            <a:spLocks noGrp="1"/>
          </p:cNvSpPr>
          <p:nvPr>
            <p:ph type="title"/>
          </p:nvPr>
        </p:nvSpPr>
        <p:spPr/>
        <p:txBody>
          <a:bodyPr/>
          <a:lstStyle/>
          <a:p>
            <a:r>
              <a:rPr lang="en-US" dirty="0"/>
              <a:t>OOP – Subtype Polymorphism</a:t>
            </a:r>
          </a:p>
        </p:txBody>
      </p:sp>
      <p:sp>
        <p:nvSpPr>
          <p:cNvPr id="4" name="Content Placeholder 3">
            <a:extLst>
              <a:ext uri="{FF2B5EF4-FFF2-40B4-BE49-F238E27FC236}">
                <a16:creationId xmlns:a16="http://schemas.microsoft.com/office/drawing/2014/main" id="{B34C6952-E46C-4C49-8DB6-4C2D3AD622F5}"/>
              </a:ext>
            </a:extLst>
          </p:cNvPr>
          <p:cNvSpPr>
            <a:spLocks noGrp="1"/>
          </p:cNvSpPr>
          <p:nvPr>
            <p:ph idx="1"/>
          </p:nvPr>
        </p:nvSpPr>
        <p:spPr/>
        <p:txBody>
          <a:bodyPr/>
          <a:lstStyle/>
          <a:p>
            <a:r>
              <a:rPr lang="en-US" dirty="0"/>
              <a:t>Now that we have looked at the set theoretic foundations of OOP let’s take another look at subtype polymorphism</a:t>
            </a:r>
          </a:p>
          <a:p>
            <a:r>
              <a:rPr lang="en-US" dirty="0"/>
              <a:t>In particular, the idea of dynamic dispatch which makes this so extremely useful</a:t>
            </a:r>
          </a:p>
        </p:txBody>
      </p:sp>
    </p:spTree>
    <p:extLst>
      <p:ext uri="{BB962C8B-B14F-4D97-AF65-F5344CB8AC3E}">
        <p14:creationId xmlns:p14="http://schemas.microsoft.com/office/powerpoint/2010/main" val="728399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7AF12-8E18-7840-8797-DD87DC2BDBAA}"/>
              </a:ext>
            </a:extLst>
          </p:cNvPr>
          <p:cNvSpPr>
            <a:spLocks noGrp="1"/>
          </p:cNvSpPr>
          <p:nvPr>
            <p:ph type="title"/>
          </p:nvPr>
        </p:nvSpPr>
        <p:spPr/>
        <p:txBody>
          <a:bodyPr/>
          <a:lstStyle/>
          <a:p>
            <a:r>
              <a:rPr lang="en-US" dirty="0"/>
              <a:t>OOP – Subtype Polymorphism</a:t>
            </a:r>
          </a:p>
        </p:txBody>
      </p:sp>
      <p:sp>
        <p:nvSpPr>
          <p:cNvPr id="4" name="Content Placeholder 3">
            <a:extLst>
              <a:ext uri="{FF2B5EF4-FFF2-40B4-BE49-F238E27FC236}">
                <a16:creationId xmlns:a16="http://schemas.microsoft.com/office/drawing/2014/main" id="{B34C6952-E46C-4C49-8DB6-4C2D3AD622F5}"/>
              </a:ext>
            </a:extLst>
          </p:cNvPr>
          <p:cNvSpPr>
            <a:spLocks noGrp="1"/>
          </p:cNvSpPr>
          <p:nvPr>
            <p:ph idx="1"/>
          </p:nvPr>
        </p:nvSpPr>
        <p:spPr>
          <a:xfrm>
            <a:off x="1524000" y="1905000"/>
            <a:ext cx="7010400" cy="2667000"/>
          </a:xfrm>
        </p:spPr>
        <p:txBody>
          <a:bodyPr>
            <a:normAutofit fontScale="70000" lnSpcReduction="20000"/>
          </a:bodyPr>
          <a:lstStyle/>
          <a:p>
            <a:r>
              <a:rPr lang="en-US" dirty="0"/>
              <a:t>We will use the example from before: create a list of circles and squares and then have each object on the list draw itself.</a:t>
            </a:r>
          </a:p>
          <a:p>
            <a:r>
              <a:rPr lang="en-US" dirty="0"/>
              <a:t>Caveat: in statically types languages lists/vectors can only have homogeneously type elements</a:t>
            </a:r>
          </a:p>
          <a:p>
            <a:r>
              <a:rPr lang="en-US" dirty="0"/>
              <a:t>Solution: Use a list/vector where the elements are elements of the base type of our Shape hierarchy BUT we insert our actual Circle and Square objects.</a:t>
            </a:r>
          </a:p>
        </p:txBody>
      </p:sp>
      <p:pic>
        <p:nvPicPr>
          <p:cNvPr id="5" name="Picture 4">
            <a:extLst>
              <a:ext uri="{FF2B5EF4-FFF2-40B4-BE49-F238E27FC236}">
                <a16:creationId xmlns:a16="http://schemas.microsoft.com/office/drawing/2014/main" id="{20864199-3E2F-B94F-881F-C1B2D67BD69F}"/>
              </a:ext>
            </a:extLst>
          </p:cNvPr>
          <p:cNvPicPr>
            <a:picLocks noChangeAspect="1"/>
          </p:cNvPicPr>
          <p:nvPr/>
        </p:nvPicPr>
        <p:blipFill>
          <a:blip r:embed="rId2"/>
          <a:stretch>
            <a:fillRect/>
          </a:stretch>
        </p:blipFill>
        <p:spPr>
          <a:xfrm>
            <a:off x="304800" y="4844016"/>
            <a:ext cx="2971800" cy="1785384"/>
          </a:xfrm>
          <a:prstGeom prst="rect">
            <a:avLst/>
          </a:prstGeom>
          <a:ln>
            <a:solidFill>
              <a:schemeClr val="tx1"/>
            </a:solidFill>
          </a:ln>
        </p:spPr>
      </p:pic>
      <p:pic>
        <p:nvPicPr>
          <p:cNvPr id="6" name="Picture 5">
            <a:extLst>
              <a:ext uri="{FF2B5EF4-FFF2-40B4-BE49-F238E27FC236}">
                <a16:creationId xmlns:a16="http://schemas.microsoft.com/office/drawing/2014/main" id="{3310E0F2-86E7-154A-9120-3882E875588E}"/>
              </a:ext>
            </a:extLst>
          </p:cNvPr>
          <p:cNvPicPr>
            <a:picLocks noChangeAspect="1"/>
          </p:cNvPicPr>
          <p:nvPr/>
        </p:nvPicPr>
        <p:blipFill>
          <a:blip r:embed="rId3"/>
          <a:stretch>
            <a:fillRect/>
          </a:stretch>
        </p:blipFill>
        <p:spPr>
          <a:xfrm>
            <a:off x="3688131" y="4566138"/>
            <a:ext cx="4358542" cy="1143224"/>
          </a:xfrm>
          <a:prstGeom prst="rect">
            <a:avLst/>
          </a:prstGeom>
          <a:ln>
            <a:solidFill>
              <a:schemeClr val="tx2"/>
            </a:solidFill>
          </a:ln>
        </p:spPr>
      </p:pic>
      <p:sp>
        <p:nvSpPr>
          <p:cNvPr id="7" name="TextBox 6">
            <a:extLst>
              <a:ext uri="{FF2B5EF4-FFF2-40B4-BE49-F238E27FC236}">
                <a16:creationId xmlns:a16="http://schemas.microsoft.com/office/drawing/2014/main" id="{A2305541-2C51-A84C-A5CF-216D4EA36D21}"/>
              </a:ext>
            </a:extLst>
          </p:cNvPr>
          <p:cNvSpPr txBox="1"/>
          <p:nvPr/>
        </p:nvSpPr>
        <p:spPr>
          <a:xfrm>
            <a:off x="3658823" y="6019800"/>
            <a:ext cx="5185971" cy="523220"/>
          </a:xfrm>
          <a:prstGeom prst="rect">
            <a:avLst/>
          </a:prstGeom>
          <a:noFill/>
        </p:spPr>
        <p:txBody>
          <a:bodyPr wrap="none" rtlCol="0">
            <a:spAutoFit/>
          </a:bodyPr>
          <a:lstStyle/>
          <a:p>
            <a:r>
              <a:rPr lang="en-US" sz="1400" dirty="0"/>
              <a:t>We say that v is a subtype polymorphic list/vector because the</a:t>
            </a:r>
            <a:br>
              <a:rPr lang="en-US" sz="1400" dirty="0"/>
            </a:br>
            <a:r>
              <a:rPr lang="en-US" sz="1400" dirty="0"/>
              <a:t>objects on the list/vector consist of different subtypes of Shape.</a:t>
            </a:r>
          </a:p>
        </p:txBody>
      </p:sp>
    </p:spTree>
    <p:extLst>
      <p:ext uri="{BB962C8B-B14F-4D97-AF65-F5344CB8AC3E}">
        <p14:creationId xmlns:p14="http://schemas.microsoft.com/office/powerpoint/2010/main" val="4037895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B728-B8BD-2A44-A40A-A0B9D8EDC8C0}"/>
              </a:ext>
            </a:extLst>
          </p:cNvPr>
          <p:cNvSpPr>
            <a:spLocks noGrp="1"/>
          </p:cNvSpPr>
          <p:nvPr>
            <p:ph type="title"/>
          </p:nvPr>
        </p:nvSpPr>
        <p:spPr/>
        <p:txBody>
          <a:bodyPr/>
          <a:lstStyle/>
          <a:p>
            <a:r>
              <a:rPr lang="en-US" dirty="0"/>
              <a:t>OOP – Subtype Polymorphism</a:t>
            </a:r>
          </a:p>
        </p:txBody>
      </p:sp>
      <p:sp>
        <p:nvSpPr>
          <p:cNvPr id="3" name="Content Placeholder 2">
            <a:extLst>
              <a:ext uri="{FF2B5EF4-FFF2-40B4-BE49-F238E27FC236}">
                <a16:creationId xmlns:a16="http://schemas.microsoft.com/office/drawing/2014/main" id="{31A67A15-F762-6449-9816-F58E2A05A578}"/>
              </a:ext>
            </a:extLst>
          </p:cNvPr>
          <p:cNvSpPr>
            <a:spLocks noGrp="1"/>
          </p:cNvSpPr>
          <p:nvPr>
            <p:ph idx="1"/>
          </p:nvPr>
        </p:nvSpPr>
        <p:spPr>
          <a:xfrm>
            <a:off x="1524000" y="1688367"/>
            <a:ext cx="6981092" cy="1905000"/>
          </a:xfrm>
        </p:spPr>
        <p:txBody>
          <a:bodyPr>
            <a:normAutofit fontScale="77500" lnSpcReduction="20000"/>
          </a:bodyPr>
          <a:lstStyle/>
          <a:p>
            <a:r>
              <a:rPr lang="en-US" dirty="0"/>
              <a:t>Finally, dynamic dispatch makes this all work.</a:t>
            </a:r>
          </a:p>
          <a:p>
            <a:r>
              <a:rPr lang="en-US" dirty="0"/>
              <a:t>In the code below we call the draw function on the base class Shape</a:t>
            </a:r>
          </a:p>
          <a:p>
            <a:r>
              <a:rPr lang="en-US" dirty="0"/>
              <a:t>But what is actually called are the draw functions of the subtypes – dynamic dispatch</a:t>
            </a:r>
          </a:p>
        </p:txBody>
      </p:sp>
      <p:pic>
        <p:nvPicPr>
          <p:cNvPr id="5" name="Picture 4">
            <a:extLst>
              <a:ext uri="{FF2B5EF4-FFF2-40B4-BE49-F238E27FC236}">
                <a16:creationId xmlns:a16="http://schemas.microsoft.com/office/drawing/2014/main" id="{4D68CEE8-C196-4F46-B32D-27494FBC44ED}"/>
              </a:ext>
            </a:extLst>
          </p:cNvPr>
          <p:cNvPicPr>
            <a:picLocks noChangeAspect="1"/>
          </p:cNvPicPr>
          <p:nvPr/>
        </p:nvPicPr>
        <p:blipFill>
          <a:blip r:embed="rId2"/>
          <a:stretch>
            <a:fillRect/>
          </a:stretch>
        </p:blipFill>
        <p:spPr>
          <a:xfrm>
            <a:off x="228600" y="3886605"/>
            <a:ext cx="5867400" cy="2856946"/>
          </a:xfrm>
          <a:prstGeom prst="rect">
            <a:avLst/>
          </a:prstGeom>
          <a:ln>
            <a:solidFill>
              <a:schemeClr val="tx2"/>
            </a:solidFill>
          </a:ln>
        </p:spPr>
      </p:pic>
      <p:pic>
        <p:nvPicPr>
          <p:cNvPr id="4" name="Picture 3">
            <a:extLst>
              <a:ext uri="{FF2B5EF4-FFF2-40B4-BE49-F238E27FC236}">
                <a16:creationId xmlns:a16="http://schemas.microsoft.com/office/drawing/2014/main" id="{900D9C7F-8DD4-0543-9B60-3A162146A8B9}"/>
              </a:ext>
            </a:extLst>
          </p:cNvPr>
          <p:cNvPicPr>
            <a:picLocks noChangeAspect="1"/>
          </p:cNvPicPr>
          <p:nvPr/>
        </p:nvPicPr>
        <p:blipFill>
          <a:blip r:embed="rId3"/>
          <a:stretch>
            <a:fillRect/>
          </a:stretch>
        </p:blipFill>
        <p:spPr>
          <a:xfrm>
            <a:off x="5257800" y="4800600"/>
            <a:ext cx="3733800" cy="1635177"/>
          </a:xfrm>
          <a:prstGeom prst="rect">
            <a:avLst/>
          </a:prstGeom>
          <a:ln>
            <a:solidFill>
              <a:schemeClr val="tx2"/>
            </a:solidFill>
          </a:ln>
        </p:spPr>
      </p:pic>
      <p:pic>
        <p:nvPicPr>
          <p:cNvPr id="6" name="Picture 5">
            <a:extLst>
              <a:ext uri="{FF2B5EF4-FFF2-40B4-BE49-F238E27FC236}">
                <a16:creationId xmlns:a16="http://schemas.microsoft.com/office/drawing/2014/main" id="{70166F00-86A2-064F-94B3-FB582DA046C3}"/>
              </a:ext>
            </a:extLst>
          </p:cNvPr>
          <p:cNvPicPr>
            <a:picLocks noChangeAspect="1"/>
          </p:cNvPicPr>
          <p:nvPr/>
        </p:nvPicPr>
        <p:blipFill>
          <a:blip r:embed="rId4"/>
          <a:stretch>
            <a:fillRect/>
          </a:stretch>
        </p:blipFill>
        <p:spPr>
          <a:xfrm>
            <a:off x="6387123" y="3312000"/>
            <a:ext cx="2336800" cy="635000"/>
          </a:xfrm>
          <a:prstGeom prst="rect">
            <a:avLst/>
          </a:prstGeom>
          <a:ln>
            <a:solidFill>
              <a:schemeClr val="tx2"/>
            </a:solidFill>
          </a:ln>
        </p:spPr>
      </p:pic>
    </p:spTree>
    <p:extLst>
      <p:ext uri="{BB962C8B-B14F-4D97-AF65-F5344CB8AC3E}">
        <p14:creationId xmlns:p14="http://schemas.microsoft.com/office/powerpoint/2010/main" val="30287425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B728-B8BD-2A44-A40A-A0B9D8EDC8C0}"/>
              </a:ext>
            </a:extLst>
          </p:cNvPr>
          <p:cNvSpPr>
            <a:spLocks noGrp="1"/>
          </p:cNvSpPr>
          <p:nvPr>
            <p:ph type="title"/>
          </p:nvPr>
        </p:nvSpPr>
        <p:spPr/>
        <p:txBody>
          <a:bodyPr/>
          <a:lstStyle/>
          <a:p>
            <a:r>
              <a:rPr lang="en-US" dirty="0"/>
              <a:t>OOP – Subtype Polymorphism</a:t>
            </a:r>
          </a:p>
        </p:txBody>
      </p:sp>
      <p:sp>
        <p:nvSpPr>
          <p:cNvPr id="37" name="Content Placeholder 36">
            <a:extLst>
              <a:ext uri="{FF2B5EF4-FFF2-40B4-BE49-F238E27FC236}">
                <a16:creationId xmlns:a16="http://schemas.microsoft.com/office/drawing/2014/main" id="{3A53B17F-E124-0547-BE34-0E4306E975E9}"/>
              </a:ext>
            </a:extLst>
          </p:cNvPr>
          <p:cNvSpPr>
            <a:spLocks noGrp="1"/>
          </p:cNvSpPr>
          <p:nvPr>
            <p:ph idx="1"/>
          </p:nvPr>
        </p:nvSpPr>
        <p:spPr>
          <a:xfrm>
            <a:off x="1507253" y="5029199"/>
            <a:ext cx="7010400" cy="1488818"/>
          </a:xfrm>
        </p:spPr>
        <p:txBody>
          <a:bodyPr>
            <a:normAutofit fontScale="77500" lnSpcReduction="20000"/>
          </a:bodyPr>
          <a:lstStyle/>
          <a:p>
            <a:r>
              <a:rPr lang="en-US" dirty="0"/>
              <a:t>Dynamic dispatch realizes when calling the draw function of the base class that a more specific draw function exists and calls that instead of the draw function of the base class.</a:t>
            </a:r>
          </a:p>
        </p:txBody>
      </p:sp>
      <p:sp>
        <p:nvSpPr>
          <p:cNvPr id="7" name="TextBox 6">
            <a:extLst>
              <a:ext uri="{FF2B5EF4-FFF2-40B4-BE49-F238E27FC236}">
                <a16:creationId xmlns:a16="http://schemas.microsoft.com/office/drawing/2014/main" id="{F67E19BC-7A4B-DD41-B86F-A9E8D8573A49}"/>
              </a:ext>
            </a:extLst>
          </p:cNvPr>
          <p:cNvSpPr txBox="1"/>
          <p:nvPr/>
        </p:nvSpPr>
        <p:spPr>
          <a:xfrm>
            <a:off x="375138" y="2590800"/>
            <a:ext cx="2217338" cy="369332"/>
          </a:xfrm>
          <a:prstGeom prst="rect">
            <a:avLst/>
          </a:prstGeom>
          <a:noFill/>
        </p:spPr>
        <p:txBody>
          <a:bodyPr wrap="none" rtlCol="0">
            <a:spAutoFit/>
          </a:bodyPr>
          <a:lstStyle/>
          <a:p>
            <a:r>
              <a:rPr lang="en-US" sz="1800" dirty="0"/>
              <a:t>Vector&lt;Shape&gt; v =</a:t>
            </a:r>
          </a:p>
        </p:txBody>
      </p:sp>
      <p:sp>
        <p:nvSpPr>
          <p:cNvPr id="8" name="Double Bracket 7">
            <a:extLst>
              <a:ext uri="{FF2B5EF4-FFF2-40B4-BE49-F238E27FC236}">
                <a16:creationId xmlns:a16="http://schemas.microsoft.com/office/drawing/2014/main" id="{59C895EC-90DE-AE4F-8784-DEC805108483}"/>
              </a:ext>
            </a:extLst>
          </p:cNvPr>
          <p:cNvSpPr/>
          <p:nvPr/>
        </p:nvSpPr>
        <p:spPr bwMode="auto">
          <a:xfrm>
            <a:off x="2514600" y="2133600"/>
            <a:ext cx="4876800" cy="1295400"/>
          </a:xfrm>
          <a:prstGeom prst="bracketPair">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grpSp>
        <p:nvGrpSpPr>
          <p:cNvPr id="14" name="Group 13">
            <a:extLst>
              <a:ext uri="{FF2B5EF4-FFF2-40B4-BE49-F238E27FC236}">
                <a16:creationId xmlns:a16="http://schemas.microsoft.com/office/drawing/2014/main" id="{F5D9B326-9B2D-454C-9506-ECE6416F6EC7}"/>
              </a:ext>
            </a:extLst>
          </p:cNvPr>
          <p:cNvGrpSpPr/>
          <p:nvPr/>
        </p:nvGrpSpPr>
        <p:grpSpPr>
          <a:xfrm>
            <a:off x="2743200" y="2286000"/>
            <a:ext cx="1143000" cy="2286000"/>
            <a:chOff x="2743200" y="2286000"/>
            <a:chExt cx="1143000" cy="2286000"/>
          </a:xfrm>
        </p:grpSpPr>
        <p:sp>
          <p:nvSpPr>
            <p:cNvPr id="9" name="Rounded Rectangle 8">
              <a:extLst>
                <a:ext uri="{FF2B5EF4-FFF2-40B4-BE49-F238E27FC236}">
                  <a16:creationId xmlns:a16="http://schemas.microsoft.com/office/drawing/2014/main" id="{93B046FE-22FD-F042-995A-73E5BF54F8AC}"/>
                </a:ext>
              </a:extLst>
            </p:cNvPr>
            <p:cNvSpPr/>
            <p:nvPr/>
          </p:nvSpPr>
          <p:spPr bwMode="auto">
            <a:xfrm>
              <a:off x="2743200" y="22860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Shape</a:t>
              </a:r>
            </a:p>
            <a:p>
              <a:pPr marL="0" marR="0" indent="0" algn="ctr" defTabSz="914400" rtl="0" eaLnBrk="0" fontAlgn="base" latinLnBrk="0" hangingPunct="0">
                <a:lnSpc>
                  <a:spcPct val="100000"/>
                </a:lnSpc>
                <a:spcBef>
                  <a:spcPct val="0"/>
                </a:spcBef>
                <a:spcAft>
                  <a:spcPct val="0"/>
                </a:spcAft>
                <a:buClrTx/>
                <a:buSzTx/>
                <a:buFontTx/>
                <a:buNone/>
                <a:tabLst/>
              </a:pPr>
              <a:endParaRPr lang="en-US" sz="1600" dirty="0">
                <a:solidFill>
                  <a:srgbClr val="000000"/>
                </a:solidFill>
                <a:latin typeface="Arial" charset="0"/>
                <a:ea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11" name="Rounded Rectangle 10">
              <a:extLst>
                <a:ext uri="{FF2B5EF4-FFF2-40B4-BE49-F238E27FC236}">
                  <a16:creationId xmlns:a16="http://schemas.microsoft.com/office/drawing/2014/main" id="{B31F4531-E8BF-D242-A7BD-CB6257FF801B}"/>
                </a:ext>
              </a:extLst>
            </p:cNvPr>
            <p:cNvSpPr/>
            <p:nvPr/>
          </p:nvSpPr>
          <p:spPr bwMode="auto">
            <a:xfrm>
              <a:off x="2743200" y="36576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Circle</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charset="0"/>
                  <a:ea typeface="ＭＳ Ｐゴシック" charset="0"/>
                </a:rPr>
                <a:t>“Circle1”</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cxnSp>
          <p:nvCxnSpPr>
            <p:cNvPr id="13" name="Straight Arrow Connector 12">
              <a:extLst>
                <a:ext uri="{FF2B5EF4-FFF2-40B4-BE49-F238E27FC236}">
                  <a16:creationId xmlns:a16="http://schemas.microsoft.com/office/drawing/2014/main" id="{640320E5-6CD0-8546-AF3A-CDCF9E5FBF99}"/>
                </a:ext>
              </a:extLst>
            </p:cNvPr>
            <p:cNvCxnSpPr>
              <a:cxnSpLocks/>
            </p:cNvCxnSpPr>
            <p:nvPr/>
          </p:nvCxnSpPr>
          <p:spPr bwMode="auto">
            <a:xfrm flipV="1">
              <a:off x="3314700" y="3200400"/>
              <a:ext cx="0" cy="4572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5" name="Group 14">
            <a:extLst>
              <a:ext uri="{FF2B5EF4-FFF2-40B4-BE49-F238E27FC236}">
                <a16:creationId xmlns:a16="http://schemas.microsoft.com/office/drawing/2014/main" id="{AB330694-30AB-2345-9FA4-257619D4E073}"/>
              </a:ext>
            </a:extLst>
          </p:cNvPr>
          <p:cNvGrpSpPr/>
          <p:nvPr/>
        </p:nvGrpSpPr>
        <p:grpSpPr>
          <a:xfrm>
            <a:off x="4343400" y="2286000"/>
            <a:ext cx="1143000" cy="2286000"/>
            <a:chOff x="2743200" y="2286000"/>
            <a:chExt cx="1143000" cy="2286000"/>
          </a:xfrm>
        </p:grpSpPr>
        <p:sp>
          <p:nvSpPr>
            <p:cNvPr id="16" name="Rounded Rectangle 15">
              <a:extLst>
                <a:ext uri="{FF2B5EF4-FFF2-40B4-BE49-F238E27FC236}">
                  <a16:creationId xmlns:a16="http://schemas.microsoft.com/office/drawing/2014/main" id="{012B2DAC-18CD-8542-9CA4-0AFFFC526108}"/>
                </a:ext>
              </a:extLst>
            </p:cNvPr>
            <p:cNvSpPr/>
            <p:nvPr/>
          </p:nvSpPr>
          <p:spPr bwMode="auto">
            <a:xfrm>
              <a:off x="2743200" y="22860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Shape</a:t>
              </a:r>
            </a:p>
            <a:p>
              <a:pPr marL="0" marR="0" indent="0" algn="ctr" defTabSz="914400" rtl="0" eaLnBrk="0" fontAlgn="base" latinLnBrk="0" hangingPunct="0">
                <a:lnSpc>
                  <a:spcPct val="100000"/>
                </a:lnSpc>
                <a:spcBef>
                  <a:spcPct val="0"/>
                </a:spcBef>
                <a:spcAft>
                  <a:spcPct val="0"/>
                </a:spcAft>
                <a:buClrTx/>
                <a:buSzTx/>
                <a:buFontTx/>
                <a:buNone/>
                <a:tabLst/>
              </a:pPr>
              <a:endParaRPr lang="en-US" sz="1600" dirty="0">
                <a:solidFill>
                  <a:srgbClr val="000000"/>
                </a:solidFill>
                <a:latin typeface="Arial" charset="0"/>
                <a:ea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17" name="Rounded Rectangle 16">
              <a:extLst>
                <a:ext uri="{FF2B5EF4-FFF2-40B4-BE49-F238E27FC236}">
                  <a16:creationId xmlns:a16="http://schemas.microsoft.com/office/drawing/2014/main" id="{60270303-D291-1647-B655-FF9B1FB6D9EE}"/>
                </a:ext>
              </a:extLst>
            </p:cNvPr>
            <p:cNvSpPr/>
            <p:nvPr/>
          </p:nvSpPr>
          <p:spPr bwMode="auto">
            <a:xfrm>
              <a:off x="2743200" y="36576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Square</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rgbClr val="000000"/>
                  </a:solidFill>
                  <a:latin typeface="Arial" charset="0"/>
                  <a:ea typeface="ＭＳ Ｐゴシック" charset="0"/>
                </a:rPr>
                <a:t>“</a:t>
              </a:r>
              <a:r>
                <a:rPr lang="en-US" sz="1400" dirty="0">
                  <a:solidFill>
                    <a:srgbClr val="000000"/>
                  </a:solidFill>
                  <a:latin typeface="Arial" charset="0"/>
                  <a:ea typeface="ＭＳ Ｐゴシック" charset="0"/>
                </a:rPr>
                <a:t>Square1</a:t>
              </a:r>
              <a:r>
                <a:rPr lang="en-US" sz="1600" dirty="0">
                  <a:solidFill>
                    <a:srgbClr val="000000"/>
                  </a:solidFill>
                  <a:latin typeface="Arial" charset="0"/>
                  <a:ea typeface="ＭＳ Ｐゴシック" charset="0"/>
                </a:rPr>
                <a:t>”</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cxnSp>
          <p:nvCxnSpPr>
            <p:cNvPr id="18" name="Straight Arrow Connector 17">
              <a:extLst>
                <a:ext uri="{FF2B5EF4-FFF2-40B4-BE49-F238E27FC236}">
                  <a16:creationId xmlns:a16="http://schemas.microsoft.com/office/drawing/2014/main" id="{3F67F31D-507D-CA44-BDAD-396C516728F5}"/>
                </a:ext>
              </a:extLst>
            </p:cNvPr>
            <p:cNvCxnSpPr>
              <a:cxnSpLocks/>
            </p:cNvCxnSpPr>
            <p:nvPr/>
          </p:nvCxnSpPr>
          <p:spPr bwMode="auto">
            <a:xfrm flipV="1">
              <a:off x="3314700" y="3200400"/>
              <a:ext cx="0" cy="4572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9" name="Group 18">
            <a:extLst>
              <a:ext uri="{FF2B5EF4-FFF2-40B4-BE49-F238E27FC236}">
                <a16:creationId xmlns:a16="http://schemas.microsoft.com/office/drawing/2014/main" id="{B3D9879C-D945-EA41-A9D9-95E593C1FF53}"/>
              </a:ext>
            </a:extLst>
          </p:cNvPr>
          <p:cNvGrpSpPr/>
          <p:nvPr/>
        </p:nvGrpSpPr>
        <p:grpSpPr>
          <a:xfrm>
            <a:off x="5943600" y="2286000"/>
            <a:ext cx="1143000" cy="2286000"/>
            <a:chOff x="2743200" y="2286000"/>
            <a:chExt cx="1143000" cy="2286000"/>
          </a:xfrm>
        </p:grpSpPr>
        <p:sp>
          <p:nvSpPr>
            <p:cNvPr id="20" name="Rounded Rectangle 19">
              <a:extLst>
                <a:ext uri="{FF2B5EF4-FFF2-40B4-BE49-F238E27FC236}">
                  <a16:creationId xmlns:a16="http://schemas.microsoft.com/office/drawing/2014/main" id="{20C815D5-F09C-6A42-ACD9-A9F0199D27C4}"/>
                </a:ext>
              </a:extLst>
            </p:cNvPr>
            <p:cNvSpPr/>
            <p:nvPr/>
          </p:nvSpPr>
          <p:spPr bwMode="auto">
            <a:xfrm>
              <a:off x="2743200" y="22860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Shape</a:t>
              </a:r>
            </a:p>
            <a:p>
              <a:pPr marL="0" marR="0" indent="0" algn="ctr" defTabSz="914400" rtl="0" eaLnBrk="0" fontAlgn="base" latinLnBrk="0" hangingPunct="0">
                <a:lnSpc>
                  <a:spcPct val="100000"/>
                </a:lnSpc>
                <a:spcBef>
                  <a:spcPct val="0"/>
                </a:spcBef>
                <a:spcAft>
                  <a:spcPct val="0"/>
                </a:spcAft>
                <a:buClrTx/>
                <a:buSzTx/>
                <a:buFontTx/>
                <a:buNone/>
                <a:tabLst/>
              </a:pPr>
              <a:endParaRPr lang="en-US" sz="1600" dirty="0">
                <a:solidFill>
                  <a:srgbClr val="000000"/>
                </a:solidFill>
                <a:latin typeface="Arial" charset="0"/>
                <a:ea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21" name="Rounded Rectangle 20">
              <a:extLst>
                <a:ext uri="{FF2B5EF4-FFF2-40B4-BE49-F238E27FC236}">
                  <a16:creationId xmlns:a16="http://schemas.microsoft.com/office/drawing/2014/main" id="{B3E1C3A8-3AAD-D849-AF76-F19D17CE7A4D}"/>
                </a:ext>
              </a:extLst>
            </p:cNvPr>
            <p:cNvSpPr/>
            <p:nvPr/>
          </p:nvSpPr>
          <p:spPr bwMode="auto">
            <a:xfrm>
              <a:off x="2743200" y="36576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Circle</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charset="0"/>
                  <a:ea typeface="ＭＳ Ｐゴシック" charset="0"/>
                </a:rPr>
                <a:t>“Circle2”</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cxnSp>
          <p:nvCxnSpPr>
            <p:cNvPr id="22" name="Straight Arrow Connector 21">
              <a:extLst>
                <a:ext uri="{FF2B5EF4-FFF2-40B4-BE49-F238E27FC236}">
                  <a16:creationId xmlns:a16="http://schemas.microsoft.com/office/drawing/2014/main" id="{5119D445-4B6B-EB48-A9D3-D432693A9C9C}"/>
                </a:ext>
              </a:extLst>
            </p:cNvPr>
            <p:cNvCxnSpPr>
              <a:cxnSpLocks/>
            </p:cNvCxnSpPr>
            <p:nvPr/>
          </p:nvCxnSpPr>
          <p:spPr bwMode="auto">
            <a:xfrm flipV="1">
              <a:off x="3314700" y="3200400"/>
              <a:ext cx="0" cy="4572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30" name="Circular Arrow 29">
            <a:extLst>
              <a:ext uri="{FF2B5EF4-FFF2-40B4-BE49-F238E27FC236}">
                <a16:creationId xmlns:a16="http://schemas.microsoft.com/office/drawing/2014/main" id="{29F41FDA-F651-824E-A44A-76687AF38C58}"/>
              </a:ext>
            </a:extLst>
          </p:cNvPr>
          <p:cNvSpPr/>
          <p:nvPr/>
        </p:nvSpPr>
        <p:spPr bwMode="auto">
          <a:xfrm rot="16200000" flipH="1">
            <a:off x="2171700" y="2968883"/>
            <a:ext cx="1606034" cy="1377434"/>
          </a:xfrm>
          <a:prstGeom prst="circular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a typeface="ＭＳ Ｐゴシック" charset="0"/>
            </a:endParaRPr>
          </a:p>
        </p:txBody>
      </p:sp>
      <p:sp>
        <p:nvSpPr>
          <p:cNvPr id="35" name="Circular Arrow 34">
            <a:extLst>
              <a:ext uri="{FF2B5EF4-FFF2-40B4-BE49-F238E27FC236}">
                <a16:creationId xmlns:a16="http://schemas.microsoft.com/office/drawing/2014/main" id="{B6D6C6C4-0565-2A4E-8BC5-326261195DA8}"/>
              </a:ext>
            </a:extLst>
          </p:cNvPr>
          <p:cNvSpPr/>
          <p:nvPr/>
        </p:nvSpPr>
        <p:spPr bwMode="auto">
          <a:xfrm rot="16200000" flipH="1">
            <a:off x="3766066" y="3004066"/>
            <a:ext cx="1606034" cy="1377434"/>
          </a:xfrm>
          <a:prstGeom prst="circular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a typeface="ＭＳ Ｐゴシック" charset="0"/>
            </a:endParaRPr>
          </a:p>
        </p:txBody>
      </p:sp>
      <p:sp>
        <p:nvSpPr>
          <p:cNvPr id="36" name="Circular Arrow 35">
            <a:extLst>
              <a:ext uri="{FF2B5EF4-FFF2-40B4-BE49-F238E27FC236}">
                <a16:creationId xmlns:a16="http://schemas.microsoft.com/office/drawing/2014/main" id="{F773650B-05E4-094F-B936-B1D95CC134F6}"/>
              </a:ext>
            </a:extLst>
          </p:cNvPr>
          <p:cNvSpPr/>
          <p:nvPr/>
        </p:nvSpPr>
        <p:spPr bwMode="auto">
          <a:xfrm rot="16200000" flipH="1">
            <a:off x="5366266" y="3004066"/>
            <a:ext cx="1606034" cy="1377434"/>
          </a:xfrm>
          <a:prstGeom prst="circular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a typeface="ＭＳ Ｐゴシック" charset="0"/>
            </a:endParaRPr>
          </a:p>
        </p:txBody>
      </p:sp>
      <p:pic>
        <p:nvPicPr>
          <p:cNvPr id="38" name="Picture 37">
            <a:extLst>
              <a:ext uri="{FF2B5EF4-FFF2-40B4-BE49-F238E27FC236}">
                <a16:creationId xmlns:a16="http://schemas.microsoft.com/office/drawing/2014/main" id="{62701064-3987-DC46-A254-1D7EA008FCF2}"/>
              </a:ext>
            </a:extLst>
          </p:cNvPr>
          <p:cNvPicPr>
            <a:picLocks noChangeAspect="1"/>
          </p:cNvPicPr>
          <p:nvPr/>
        </p:nvPicPr>
        <p:blipFill>
          <a:blip r:embed="rId2"/>
          <a:stretch>
            <a:fillRect/>
          </a:stretch>
        </p:blipFill>
        <p:spPr>
          <a:xfrm>
            <a:off x="5791200" y="265363"/>
            <a:ext cx="3048000" cy="1334838"/>
          </a:xfrm>
          <a:prstGeom prst="rect">
            <a:avLst/>
          </a:prstGeom>
          <a:ln>
            <a:solidFill>
              <a:schemeClr val="tx2"/>
            </a:solidFill>
          </a:ln>
        </p:spPr>
      </p:pic>
    </p:spTree>
    <p:extLst>
      <p:ext uri="{BB962C8B-B14F-4D97-AF65-F5344CB8AC3E}">
        <p14:creationId xmlns:p14="http://schemas.microsoft.com/office/powerpoint/2010/main" val="7813871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BB5C-7D7C-1E4B-B780-E46D6E40458F}"/>
              </a:ext>
            </a:extLst>
          </p:cNvPr>
          <p:cNvSpPr>
            <a:spLocks noGrp="1"/>
          </p:cNvSpPr>
          <p:nvPr>
            <p:ph type="title"/>
          </p:nvPr>
        </p:nvSpPr>
        <p:spPr/>
        <p:txBody>
          <a:bodyPr/>
          <a:lstStyle/>
          <a:p>
            <a:r>
              <a:rPr lang="en-US" dirty="0"/>
              <a:t>Dynamically Typed Languages</a:t>
            </a:r>
          </a:p>
        </p:txBody>
      </p:sp>
      <p:sp>
        <p:nvSpPr>
          <p:cNvPr id="4" name="Content Placeholder 3">
            <a:extLst>
              <a:ext uri="{FF2B5EF4-FFF2-40B4-BE49-F238E27FC236}">
                <a16:creationId xmlns:a16="http://schemas.microsoft.com/office/drawing/2014/main" id="{7B708400-696C-9548-96C7-997748772C4C}"/>
              </a:ext>
            </a:extLst>
          </p:cNvPr>
          <p:cNvSpPr>
            <a:spLocks noGrp="1"/>
          </p:cNvSpPr>
          <p:nvPr>
            <p:ph idx="1"/>
          </p:nvPr>
        </p:nvSpPr>
        <p:spPr/>
        <p:txBody>
          <a:bodyPr>
            <a:normAutofit fontScale="92500" lnSpcReduction="20000"/>
          </a:bodyPr>
          <a:lstStyle/>
          <a:p>
            <a:r>
              <a:rPr lang="en-US" dirty="0"/>
              <a:t>In dynamically typed languages lists are untyped containers, i.e.</a:t>
            </a:r>
          </a:p>
          <a:p>
            <a:pPr lvl="1"/>
            <a:r>
              <a:rPr lang="en-US" dirty="0"/>
              <a:t>[1,”two”,3.0] is legal</a:t>
            </a:r>
          </a:p>
          <a:p>
            <a:r>
              <a:rPr lang="en-US" dirty="0"/>
              <a:t>That means, lists in dynamically typed languages are by default polymorphic!</a:t>
            </a:r>
          </a:p>
          <a:p>
            <a:r>
              <a:rPr lang="en-US" dirty="0"/>
              <a:t>Here, </a:t>
            </a:r>
            <a:r>
              <a:rPr lang="en-US" b="1" dirty="0"/>
              <a:t>subtype polymorphism </a:t>
            </a:r>
            <a:r>
              <a:rPr lang="en-US" dirty="0"/>
              <a:t>with dynamic dispatch is </a:t>
            </a:r>
            <a:r>
              <a:rPr lang="en-US" b="1" dirty="0"/>
              <a:t>replaced by duck typing,</a:t>
            </a:r>
          </a:p>
          <a:p>
            <a:pPr lvl="1"/>
            <a:r>
              <a:rPr lang="en-US" i="1" dirty="0"/>
              <a:t>"If it walks like a duck and it quacks like a duck, then it must be a duck” –</a:t>
            </a:r>
            <a:r>
              <a:rPr lang="en-US" dirty="0"/>
              <a:t> the duck test.</a:t>
            </a:r>
            <a:endParaRPr lang="en-US" i="1" dirty="0"/>
          </a:p>
        </p:txBody>
      </p:sp>
      <p:sp>
        <p:nvSpPr>
          <p:cNvPr id="5" name="TextBox 4">
            <a:extLst>
              <a:ext uri="{FF2B5EF4-FFF2-40B4-BE49-F238E27FC236}">
                <a16:creationId xmlns:a16="http://schemas.microsoft.com/office/drawing/2014/main" id="{C753194E-56C1-0344-ACFB-3208FFF9E741}"/>
              </a:ext>
            </a:extLst>
          </p:cNvPr>
          <p:cNvSpPr txBox="1"/>
          <p:nvPr/>
        </p:nvSpPr>
        <p:spPr>
          <a:xfrm>
            <a:off x="1706137" y="6278137"/>
            <a:ext cx="4067139" cy="307777"/>
          </a:xfrm>
          <a:prstGeom prst="rect">
            <a:avLst/>
          </a:prstGeom>
          <a:noFill/>
        </p:spPr>
        <p:txBody>
          <a:bodyPr wrap="none" rtlCol="0">
            <a:spAutoFit/>
          </a:bodyPr>
          <a:lstStyle/>
          <a:p>
            <a:r>
              <a:rPr lang="en-US" sz="1400" dirty="0"/>
              <a:t>Source: </a:t>
            </a:r>
            <a:r>
              <a:rPr lang="en-US" sz="1400" dirty="0">
                <a:hlinkClick r:id="rId2"/>
              </a:rPr>
              <a:t>https://en.wikipedia.org/wiki/Duck_typing</a:t>
            </a:r>
            <a:endParaRPr lang="en-US" sz="1400" dirty="0"/>
          </a:p>
        </p:txBody>
      </p:sp>
    </p:spTree>
    <p:extLst>
      <p:ext uri="{BB962C8B-B14F-4D97-AF65-F5344CB8AC3E}">
        <p14:creationId xmlns:p14="http://schemas.microsoft.com/office/powerpoint/2010/main" val="1919745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BDE4-2FD3-E74D-9382-F93870999EEC}"/>
              </a:ext>
            </a:extLst>
          </p:cNvPr>
          <p:cNvSpPr>
            <a:spLocks noGrp="1"/>
          </p:cNvSpPr>
          <p:nvPr>
            <p:ph type="title"/>
          </p:nvPr>
        </p:nvSpPr>
        <p:spPr/>
        <p:txBody>
          <a:bodyPr/>
          <a:lstStyle/>
          <a:p>
            <a:r>
              <a:rPr lang="en-US" dirty="0"/>
              <a:t>Origins of </a:t>
            </a:r>
            <a:br>
              <a:rPr lang="en-US" dirty="0"/>
            </a:br>
            <a:r>
              <a:rPr lang="en-US" dirty="0"/>
              <a:t>OOP</a:t>
            </a:r>
          </a:p>
        </p:txBody>
      </p:sp>
      <p:sp>
        <p:nvSpPr>
          <p:cNvPr id="3" name="Content Placeholder 2">
            <a:extLst>
              <a:ext uri="{FF2B5EF4-FFF2-40B4-BE49-F238E27FC236}">
                <a16:creationId xmlns:a16="http://schemas.microsoft.com/office/drawing/2014/main" id="{E37F976D-51E1-AE48-8BD1-139BDF703D51}"/>
              </a:ext>
            </a:extLst>
          </p:cNvPr>
          <p:cNvSpPr>
            <a:spLocks noGrp="1"/>
          </p:cNvSpPr>
          <p:nvPr>
            <p:ph idx="1"/>
          </p:nvPr>
        </p:nvSpPr>
        <p:spPr>
          <a:xfrm>
            <a:off x="1524000" y="3048000"/>
            <a:ext cx="7010400" cy="3429000"/>
          </a:xfrm>
        </p:spPr>
        <p:txBody>
          <a:bodyPr>
            <a:normAutofit fontScale="85000" lnSpcReduction="20000"/>
          </a:bodyPr>
          <a:lstStyle/>
          <a:p>
            <a:r>
              <a:rPr lang="en-US" b="1" dirty="0" err="1"/>
              <a:t>Simula</a:t>
            </a:r>
            <a:r>
              <a:rPr lang="en-US" dirty="0"/>
              <a:t> is a language designed to solve problems in simulations</a:t>
            </a:r>
          </a:p>
          <a:p>
            <a:pPr lvl="1"/>
            <a:r>
              <a:rPr lang="en-US" dirty="0"/>
              <a:t>Introduced objects, classes, inheritance and subclasses, and featured garbage collection.</a:t>
            </a:r>
          </a:p>
          <a:p>
            <a:pPr lvl="2"/>
            <a:r>
              <a:rPr lang="en-US" dirty="0"/>
              <a:t>Inspired by the observation that simulations become more robust when object state and behavior are bundled</a:t>
            </a:r>
          </a:p>
          <a:p>
            <a:pPr lvl="1"/>
            <a:r>
              <a:rPr lang="en-US" dirty="0"/>
              <a:t>Considered to be the first truly object-oriented programming language.</a:t>
            </a:r>
          </a:p>
          <a:p>
            <a:pPr lvl="1"/>
            <a:r>
              <a:rPr lang="en-US" dirty="0"/>
              <a:t>Developed in the 1960’s</a:t>
            </a:r>
          </a:p>
        </p:txBody>
      </p:sp>
      <p:grpSp>
        <p:nvGrpSpPr>
          <p:cNvPr id="5" name="Group 4">
            <a:extLst>
              <a:ext uri="{FF2B5EF4-FFF2-40B4-BE49-F238E27FC236}">
                <a16:creationId xmlns:a16="http://schemas.microsoft.com/office/drawing/2014/main" id="{B892E9A9-645C-4F4F-841A-EBE414220C5A}"/>
              </a:ext>
            </a:extLst>
          </p:cNvPr>
          <p:cNvGrpSpPr/>
          <p:nvPr/>
        </p:nvGrpSpPr>
        <p:grpSpPr>
          <a:xfrm>
            <a:off x="3897319" y="295275"/>
            <a:ext cx="2263761" cy="2521594"/>
            <a:chOff x="4979066" y="304800"/>
            <a:chExt cx="2263761" cy="2521594"/>
          </a:xfrm>
        </p:grpSpPr>
        <p:pic>
          <p:nvPicPr>
            <p:cNvPr id="1026" name="Picture 2">
              <a:extLst>
                <a:ext uri="{FF2B5EF4-FFF2-40B4-BE49-F238E27FC236}">
                  <a16:creationId xmlns:a16="http://schemas.microsoft.com/office/drawing/2014/main" id="{2E771EE2-3BC1-9346-865B-01F71F492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1" y="304800"/>
              <a:ext cx="1401492" cy="1981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65A88A-E59B-D44D-BD3D-AF71C5C357AD}"/>
                </a:ext>
              </a:extLst>
            </p:cNvPr>
            <p:cNvSpPr txBox="1"/>
            <p:nvPr/>
          </p:nvSpPr>
          <p:spPr>
            <a:xfrm>
              <a:off x="4979066" y="2364729"/>
              <a:ext cx="2263761" cy="461665"/>
            </a:xfrm>
            <a:prstGeom prst="rect">
              <a:avLst/>
            </a:prstGeom>
            <a:noFill/>
          </p:spPr>
          <p:txBody>
            <a:bodyPr wrap="none" rtlCol="0">
              <a:spAutoFit/>
            </a:bodyPr>
            <a:lstStyle/>
            <a:p>
              <a:r>
                <a:rPr lang="en-US" sz="1200" dirty="0"/>
                <a:t>Ole-Johan Dahl, Professor</a:t>
              </a:r>
              <a:br>
                <a:rPr lang="en-US" sz="1200" dirty="0"/>
              </a:br>
              <a:r>
                <a:rPr lang="en-US" sz="1200" dirty="0"/>
                <a:t>Computer Science, 1931-2002</a:t>
              </a:r>
            </a:p>
          </p:txBody>
        </p:sp>
      </p:grpSp>
      <p:grpSp>
        <p:nvGrpSpPr>
          <p:cNvPr id="10" name="Group 9">
            <a:extLst>
              <a:ext uri="{FF2B5EF4-FFF2-40B4-BE49-F238E27FC236}">
                <a16:creationId xmlns:a16="http://schemas.microsoft.com/office/drawing/2014/main" id="{AF9F3649-B71B-2F4D-A30B-DDAD9E7F40C6}"/>
              </a:ext>
            </a:extLst>
          </p:cNvPr>
          <p:cNvGrpSpPr/>
          <p:nvPr/>
        </p:nvGrpSpPr>
        <p:grpSpPr>
          <a:xfrm>
            <a:off x="6597925" y="295275"/>
            <a:ext cx="2044149" cy="2512070"/>
            <a:chOff x="7017311" y="304800"/>
            <a:chExt cx="2044149" cy="2512070"/>
          </a:xfrm>
        </p:grpSpPr>
        <p:pic>
          <p:nvPicPr>
            <p:cNvPr id="1028" name="Picture 4">
              <a:extLst>
                <a:ext uri="{FF2B5EF4-FFF2-40B4-BE49-F238E27FC236}">
                  <a16:creationId xmlns:a16="http://schemas.microsoft.com/office/drawing/2014/main" id="{1B610EDD-AE18-1D49-AEE0-9E55919A02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17" y="304800"/>
              <a:ext cx="1408339" cy="1971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78E15B-14C7-5F4E-BA1C-36E9FF623F7F}"/>
                </a:ext>
              </a:extLst>
            </p:cNvPr>
            <p:cNvSpPr txBox="1"/>
            <p:nvPr/>
          </p:nvSpPr>
          <p:spPr>
            <a:xfrm>
              <a:off x="7017311" y="2355205"/>
              <a:ext cx="2044149" cy="461665"/>
            </a:xfrm>
            <a:prstGeom prst="rect">
              <a:avLst/>
            </a:prstGeom>
            <a:noFill/>
          </p:spPr>
          <p:txBody>
            <a:bodyPr wrap="none" rtlCol="0">
              <a:spAutoFit/>
            </a:bodyPr>
            <a:lstStyle/>
            <a:p>
              <a:r>
                <a:rPr lang="en-US" sz="1200" dirty="0"/>
                <a:t>Kristen Nygaard, Computer</a:t>
              </a:r>
              <a:br>
                <a:rPr lang="en-US" sz="1200" dirty="0"/>
              </a:br>
              <a:r>
                <a:rPr lang="en-US" sz="1200" dirty="0"/>
                <a:t>Scientist, 1926-2002 </a:t>
              </a:r>
            </a:p>
          </p:txBody>
        </p:sp>
      </p:grpSp>
      <p:pic>
        <p:nvPicPr>
          <p:cNvPr id="1030" name="Picture 6">
            <a:extLst>
              <a:ext uri="{FF2B5EF4-FFF2-40B4-BE49-F238E27FC236}">
                <a16:creationId xmlns:a16="http://schemas.microsoft.com/office/drawing/2014/main" id="{90B08063-E10F-384B-B2F5-A026101CC3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343400"/>
            <a:ext cx="1237664" cy="59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8534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BDE4-2FD3-E74D-9382-F93870999EEC}"/>
              </a:ext>
            </a:extLst>
          </p:cNvPr>
          <p:cNvSpPr>
            <a:spLocks noGrp="1"/>
          </p:cNvSpPr>
          <p:nvPr>
            <p:ph type="title"/>
          </p:nvPr>
        </p:nvSpPr>
        <p:spPr/>
        <p:txBody>
          <a:bodyPr/>
          <a:lstStyle/>
          <a:p>
            <a:r>
              <a:rPr lang="en-US" dirty="0"/>
              <a:t>Origins of OOP</a:t>
            </a:r>
          </a:p>
        </p:txBody>
      </p:sp>
      <p:sp>
        <p:nvSpPr>
          <p:cNvPr id="3" name="Content Placeholder 2">
            <a:extLst>
              <a:ext uri="{FF2B5EF4-FFF2-40B4-BE49-F238E27FC236}">
                <a16:creationId xmlns:a16="http://schemas.microsoft.com/office/drawing/2014/main" id="{E37F976D-51E1-AE48-8BD1-139BDF703D51}"/>
              </a:ext>
            </a:extLst>
          </p:cNvPr>
          <p:cNvSpPr>
            <a:spLocks noGrp="1"/>
          </p:cNvSpPr>
          <p:nvPr>
            <p:ph idx="1"/>
          </p:nvPr>
        </p:nvSpPr>
        <p:spPr>
          <a:xfrm>
            <a:off x="1524000" y="2895600"/>
            <a:ext cx="7010400" cy="3505200"/>
          </a:xfrm>
        </p:spPr>
        <p:txBody>
          <a:bodyPr>
            <a:normAutofit fontScale="77500" lnSpcReduction="20000"/>
          </a:bodyPr>
          <a:lstStyle/>
          <a:p>
            <a:r>
              <a:rPr lang="en-US" dirty="0"/>
              <a:t>Smalltalk</a:t>
            </a:r>
          </a:p>
          <a:p>
            <a:pPr lvl="1"/>
            <a:r>
              <a:rPr lang="en-US" dirty="0"/>
              <a:t>Influenced by the ideas in </a:t>
            </a:r>
            <a:r>
              <a:rPr lang="en-US" dirty="0" err="1"/>
              <a:t>Simula</a:t>
            </a:r>
            <a:r>
              <a:rPr lang="en-US" dirty="0"/>
              <a:t> and Lisp</a:t>
            </a:r>
          </a:p>
          <a:p>
            <a:pPr lvl="1"/>
            <a:r>
              <a:rPr lang="en-US" dirty="0"/>
              <a:t>Pure OO, “</a:t>
            </a:r>
            <a:r>
              <a:rPr lang="en-US" i="1" dirty="0"/>
              <a:t>Everything is an object</a:t>
            </a:r>
            <a:r>
              <a:rPr lang="en-US" dirty="0"/>
              <a:t>” – even primitive entities like integers</a:t>
            </a:r>
          </a:p>
          <a:p>
            <a:pPr lvl="1"/>
            <a:r>
              <a:rPr lang="en-US" dirty="0"/>
              <a:t>Highly influential because of the pure OO aspect</a:t>
            </a:r>
          </a:p>
          <a:p>
            <a:pPr lvl="2"/>
            <a:r>
              <a:rPr lang="en-US" dirty="0"/>
              <a:t>Other languages make tradeoffs due to performance issues</a:t>
            </a:r>
          </a:p>
          <a:p>
            <a:pPr lvl="1"/>
            <a:r>
              <a:rPr lang="en-US" dirty="0"/>
              <a:t>Developed in the 1970’s</a:t>
            </a:r>
          </a:p>
          <a:p>
            <a:pPr lvl="1"/>
            <a:r>
              <a:rPr lang="en-US" dirty="0"/>
              <a:t>Open-source modern implementation</a:t>
            </a:r>
          </a:p>
          <a:p>
            <a:pPr lvl="2"/>
            <a:r>
              <a:rPr lang="en-US" dirty="0">
                <a:hlinkClick r:id="rId2"/>
              </a:rPr>
              <a:t>https://squeak.org/</a:t>
            </a:r>
            <a:endParaRPr lang="en-US" dirty="0"/>
          </a:p>
          <a:p>
            <a:pPr lvl="2"/>
            <a:endParaRPr lang="en-US" dirty="0"/>
          </a:p>
          <a:p>
            <a:pPr lvl="1"/>
            <a:endParaRPr lang="en-US" dirty="0"/>
          </a:p>
        </p:txBody>
      </p:sp>
      <p:grpSp>
        <p:nvGrpSpPr>
          <p:cNvPr id="9" name="Group 8">
            <a:extLst>
              <a:ext uri="{FF2B5EF4-FFF2-40B4-BE49-F238E27FC236}">
                <a16:creationId xmlns:a16="http://schemas.microsoft.com/office/drawing/2014/main" id="{BA2E9356-F62E-6440-AAB1-B54D5B024B5E}"/>
              </a:ext>
            </a:extLst>
          </p:cNvPr>
          <p:cNvGrpSpPr/>
          <p:nvPr/>
        </p:nvGrpSpPr>
        <p:grpSpPr>
          <a:xfrm>
            <a:off x="6009479" y="304800"/>
            <a:ext cx="2351285" cy="2665115"/>
            <a:chOff x="6009479" y="304800"/>
            <a:chExt cx="2351285" cy="2665115"/>
          </a:xfrm>
        </p:grpSpPr>
        <p:pic>
          <p:nvPicPr>
            <p:cNvPr id="3074" name="Picture 2">
              <a:extLst>
                <a:ext uri="{FF2B5EF4-FFF2-40B4-BE49-F238E27FC236}">
                  <a16:creationId xmlns:a16="http://schemas.microsoft.com/office/drawing/2014/main" id="{0E6B2A3F-19ED-6C47-B121-9119D97CF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04800"/>
              <a:ext cx="1568645" cy="2089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D060B38-0A36-214C-A3E1-174C0E07118E}"/>
                </a:ext>
              </a:extLst>
            </p:cNvPr>
            <p:cNvSpPr txBox="1"/>
            <p:nvPr/>
          </p:nvSpPr>
          <p:spPr>
            <a:xfrm>
              <a:off x="6009479" y="2508250"/>
              <a:ext cx="2351285" cy="461665"/>
            </a:xfrm>
            <a:prstGeom prst="rect">
              <a:avLst/>
            </a:prstGeom>
            <a:noFill/>
          </p:spPr>
          <p:txBody>
            <a:bodyPr wrap="none" rtlCol="0">
              <a:spAutoFit/>
            </a:bodyPr>
            <a:lstStyle/>
            <a:p>
              <a:r>
                <a:rPr lang="en-US" sz="1200" dirty="0"/>
                <a:t>Dr Alan Kay, computer scientist,</a:t>
              </a:r>
            </a:p>
            <a:p>
              <a:r>
                <a:rPr lang="en-US" sz="1200" dirty="0"/>
                <a:t>1940-</a:t>
              </a:r>
            </a:p>
          </p:txBody>
        </p:sp>
      </p:grpSp>
      <p:pic>
        <p:nvPicPr>
          <p:cNvPr id="3076" name="Picture 4">
            <a:extLst>
              <a:ext uri="{FF2B5EF4-FFF2-40B4-BE49-F238E27FC236}">
                <a16:creationId xmlns:a16="http://schemas.microsoft.com/office/drawing/2014/main" id="{2899D2AF-D063-BF47-9022-8049664C8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038600"/>
            <a:ext cx="908050" cy="90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659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BDE4-2FD3-E74D-9382-F93870999EEC}"/>
              </a:ext>
            </a:extLst>
          </p:cNvPr>
          <p:cNvSpPr>
            <a:spLocks noGrp="1"/>
          </p:cNvSpPr>
          <p:nvPr>
            <p:ph type="title"/>
          </p:nvPr>
        </p:nvSpPr>
        <p:spPr/>
        <p:txBody>
          <a:bodyPr/>
          <a:lstStyle/>
          <a:p>
            <a:r>
              <a:rPr lang="en-US" dirty="0"/>
              <a:t>Origins of OOP</a:t>
            </a:r>
          </a:p>
        </p:txBody>
      </p:sp>
      <p:sp>
        <p:nvSpPr>
          <p:cNvPr id="3" name="Content Placeholder 2">
            <a:extLst>
              <a:ext uri="{FF2B5EF4-FFF2-40B4-BE49-F238E27FC236}">
                <a16:creationId xmlns:a16="http://schemas.microsoft.com/office/drawing/2014/main" id="{E37F976D-51E1-AE48-8BD1-139BDF703D51}"/>
              </a:ext>
            </a:extLst>
          </p:cNvPr>
          <p:cNvSpPr>
            <a:spLocks noGrp="1"/>
          </p:cNvSpPr>
          <p:nvPr>
            <p:ph sz="half" idx="1"/>
          </p:nvPr>
        </p:nvSpPr>
        <p:spPr/>
        <p:txBody>
          <a:bodyPr>
            <a:normAutofit fontScale="85000" lnSpcReduction="10000"/>
          </a:bodyPr>
          <a:lstStyle/>
          <a:p>
            <a:pPr lvl="2"/>
            <a:endParaRPr lang="en-US" dirty="0"/>
          </a:p>
          <a:p>
            <a:pPr lvl="1"/>
            <a:endParaRPr lang="en-US" dirty="0"/>
          </a:p>
        </p:txBody>
      </p:sp>
      <p:sp>
        <p:nvSpPr>
          <p:cNvPr id="4" name="Content Placeholder 3">
            <a:extLst>
              <a:ext uri="{FF2B5EF4-FFF2-40B4-BE49-F238E27FC236}">
                <a16:creationId xmlns:a16="http://schemas.microsoft.com/office/drawing/2014/main" id="{C38D7E71-C98F-284C-BAA8-8424101AAC23}"/>
              </a:ext>
            </a:extLst>
          </p:cNvPr>
          <p:cNvSpPr>
            <a:spLocks noGrp="1"/>
          </p:cNvSpPr>
          <p:nvPr>
            <p:ph sz="half" idx="2"/>
          </p:nvPr>
        </p:nvSpPr>
        <p:spPr/>
        <p:txBody>
          <a:bodyPr>
            <a:normAutofit fontScale="85000" lnSpcReduction="10000"/>
          </a:bodyPr>
          <a:lstStyle/>
          <a:p>
            <a:r>
              <a:rPr lang="en-US" dirty="0"/>
              <a:t>Some classics from the “classic” OOP period</a:t>
            </a:r>
          </a:p>
          <a:p>
            <a:pPr lvl="1"/>
            <a:r>
              <a:rPr lang="en-US" dirty="0"/>
              <a:t>Bertrand Meyer, designer of Eiffel, design by contract</a:t>
            </a:r>
          </a:p>
          <a:p>
            <a:pPr lvl="1"/>
            <a:r>
              <a:rPr lang="en-US" dirty="0"/>
              <a:t>Grady </a:t>
            </a:r>
            <a:r>
              <a:rPr lang="en-US" dirty="0" err="1"/>
              <a:t>Booch</a:t>
            </a:r>
            <a:r>
              <a:rPr lang="en-US" dirty="0"/>
              <a:t>, inventor of UML</a:t>
            </a:r>
          </a:p>
          <a:p>
            <a:pPr lvl="1"/>
            <a:r>
              <a:rPr lang="en-US" dirty="0"/>
              <a:t>“Gang of Four”, design patterns were hugely influential on OO architectures and OOP</a:t>
            </a:r>
          </a:p>
        </p:txBody>
      </p:sp>
      <p:pic>
        <p:nvPicPr>
          <p:cNvPr id="5122" name="Picture 2">
            <a:extLst>
              <a:ext uri="{FF2B5EF4-FFF2-40B4-BE49-F238E27FC236}">
                <a16:creationId xmlns:a16="http://schemas.microsoft.com/office/drawing/2014/main" id="{FBC7E6F3-5CE6-F049-960D-5117AE2DD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23251"/>
            <a:ext cx="2046503" cy="267331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877B9CD-D6DC-5447-B2EF-63ACA9BE3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851" y="1513881"/>
            <a:ext cx="2121481" cy="267331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6D8200B0-AC0E-BA44-A25E-BE225A5B90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504548"/>
            <a:ext cx="2131797" cy="2679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30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E707E4-1E1D-F840-9212-421C4E508D05}"/>
              </a:ext>
            </a:extLst>
          </p:cNvPr>
          <p:cNvSpPr>
            <a:spLocks noGrp="1"/>
          </p:cNvSpPr>
          <p:nvPr>
            <p:ph type="title"/>
          </p:nvPr>
        </p:nvSpPr>
        <p:spPr/>
        <p:txBody>
          <a:bodyPr/>
          <a:lstStyle/>
          <a:p>
            <a:r>
              <a:rPr lang="en-US" dirty="0"/>
              <a:t>Object-Oriented Programming</a:t>
            </a:r>
          </a:p>
        </p:txBody>
      </p:sp>
      <p:sp>
        <p:nvSpPr>
          <p:cNvPr id="5" name="Content Placeholder 4">
            <a:extLst>
              <a:ext uri="{FF2B5EF4-FFF2-40B4-BE49-F238E27FC236}">
                <a16:creationId xmlns:a16="http://schemas.microsoft.com/office/drawing/2014/main" id="{6D07F6D9-9C16-F943-AE77-02F82779E0F6}"/>
              </a:ext>
            </a:extLst>
          </p:cNvPr>
          <p:cNvSpPr>
            <a:spLocks noGrp="1"/>
          </p:cNvSpPr>
          <p:nvPr>
            <p:ph idx="1"/>
          </p:nvPr>
        </p:nvSpPr>
        <p:spPr/>
        <p:txBody>
          <a:bodyPr>
            <a:normAutofit fontScale="62500" lnSpcReduction="20000"/>
          </a:bodyPr>
          <a:lstStyle/>
          <a:p>
            <a:r>
              <a:rPr lang="en-US" b="0" i="0" dirty="0">
                <a:solidFill>
                  <a:srgbClr val="374151"/>
                </a:solidFill>
                <a:effectLst/>
                <a:latin typeface="Söhne"/>
              </a:rPr>
              <a:t>Object-oriented programming (OOP) is a programming paradigm that uses objects and their interactions to design applications and frameworks (e.g. GUI, webservers). </a:t>
            </a:r>
          </a:p>
          <a:p>
            <a:r>
              <a:rPr lang="en-US" b="0" i="0" dirty="0">
                <a:solidFill>
                  <a:srgbClr val="374151"/>
                </a:solidFill>
                <a:effectLst/>
                <a:latin typeface="Söhne"/>
              </a:rPr>
              <a:t>It is based on the concept of "objects", which can contain data and code that manipulates that data and an </a:t>
            </a:r>
            <a:r>
              <a:rPr lang="en-US" b="1" i="0" dirty="0">
                <a:solidFill>
                  <a:srgbClr val="374151"/>
                </a:solidFill>
                <a:effectLst/>
                <a:latin typeface="Söhne"/>
              </a:rPr>
              <a:t>object identity.</a:t>
            </a:r>
          </a:p>
          <a:p>
            <a:r>
              <a:rPr lang="en-US" dirty="0">
                <a:solidFill>
                  <a:srgbClr val="374151"/>
                </a:solidFill>
                <a:latin typeface="Söhne"/>
              </a:rPr>
              <a:t>“Classic” </a:t>
            </a:r>
            <a:r>
              <a:rPr lang="en-US" b="0" i="0" dirty="0">
                <a:solidFill>
                  <a:srgbClr val="374151"/>
                </a:solidFill>
                <a:effectLst/>
                <a:latin typeface="Söhne"/>
              </a:rPr>
              <a:t>OOP languages, such as Java and C++ provide features such as encapsulation, inheritance, and polymorphism to help organize and reuse code.</a:t>
            </a:r>
          </a:p>
          <a:p>
            <a:pPr lvl="1"/>
            <a:r>
              <a:rPr lang="en-US" b="1" i="0" dirty="0">
                <a:solidFill>
                  <a:srgbClr val="374151"/>
                </a:solidFill>
                <a:effectLst/>
                <a:latin typeface="Söhne"/>
              </a:rPr>
              <a:t>Encapsulation</a:t>
            </a:r>
            <a:r>
              <a:rPr lang="en-US" b="0" i="0" dirty="0">
                <a:solidFill>
                  <a:srgbClr val="374151"/>
                </a:solidFill>
                <a:effectLst/>
                <a:latin typeface="Söhne"/>
              </a:rPr>
              <a:t> refers to the practice of keeping an object's internal state and behavior hidden from the outside world, while exposing a public interface. </a:t>
            </a:r>
          </a:p>
          <a:p>
            <a:pPr lvl="1"/>
            <a:r>
              <a:rPr lang="en-US" b="1" i="0" dirty="0">
                <a:solidFill>
                  <a:srgbClr val="374151"/>
                </a:solidFill>
                <a:effectLst/>
                <a:latin typeface="Söhne"/>
              </a:rPr>
              <a:t>Inheritance</a:t>
            </a:r>
            <a:r>
              <a:rPr lang="en-US" b="0" i="0" dirty="0">
                <a:solidFill>
                  <a:srgbClr val="374151"/>
                </a:solidFill>
                <a:effectLst/>
                <a:latin typeface="Söhne"/>
              </a:rPr>
              <a:t> allows one class to inherit properties and methods from a parent class. </a:t>
            </a:r>
          </a:p>
          <a:p>
            <a:pPr lvl="1"/>
            <a:r>
              <a:rPr lang="en-US" b="1" i="0" dirty="0">
                <a:solidFill>
                  <a:srgbClr val="374151"/>
                </a:solidFill>
                <a:effectLst/>
                <a:latin typeface="Söhne"/>
              </a:rPr>
              <a:t>Polymorphism</a:t>
            </a:r>
            <a:r>
              <a:rPr lang="en-US" b="0" i="0" dirty="0">
                <a:solidFill>
                  <a:srgbClr val="374151"/>
                </a:solidFill>
                <a:effectLst/>
                <a:latin typeface="Söhne"/>
              </a:rPr>
              <a:t> allows objects of different classes to be treated as objects of a common superclass.</a:t>
            </a:r>
            <a:endParaRPr lang="en-US" dirty="0"/>
          </a:p>
        </p:txBody>
      </p:sp>
    </p:spTree>
    <p:extLst>
      <p:ext uri="{BB962C8B-B14F-4D97-AF65-F5344CB8AC3E}">
        <p14:creationId xmlns:p14="http://schemas.microsoft.com/office/powerpoint/2010/main" val="2409073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E8CE-FA3A-FC4D-A746-0941E8B6001E}"/>
              </a:ext>
            </a:extLst>
          </p:cNvPr>
          <p:cNvSpPr>
            <a:spLocks noGrp="1"/>
          </p:cNvSpPr>
          <p:nvPr>
            <p:ph type="title"/>
          </p:nvPr>
        </p:nvSpPr>
        <p:spPr/>
        <p:txBody>
          <a:bodyPr/>
          <a:lstStyle/>
          <a:p>
            <a:r>
              <a:rPr lang="en-US" dirty="0"/>
              <a:t>Object Identity</a:t>
            </a:r>
          </a:p>
        </p:txBody>
      </p:sp>
      <p:sp>
        <p:nvSpPr>
          <p:cNvPr id="3" name="Content Placeholder 2">
            <a:extLst>
              <a:ext uri="{FF2B5EF4-FFF2-40B4-BE49-F238E27FC236}">
                <a16:creationId xmlns:a16="http://schemas.microsoft.com/office/drawing/2014/main" id="{049E87C2-6C8E-9040-9FF6-086DB9865FD4}"/>
              </a:ext>
            </a:extLst>
          </p:cNvPr>
          <p:cNvSpPr>
            <a:spLocks noGrp="1"/>
          </p:cNvSpPr>
          <p:nvPr>
            <p:ph idx="1"/>
          </p:nvPr>
        </p:nvSpPr>
        <p:spPr>
          <a:xfrm>
            <a:off x="4191000" y="1371600"/>
            <a:ext cx="4343400" cy="4648200"/>
          </a:xfrm>
        </p:spPr>
        <p:txBody>
          <a:bodyPr/>
          <a:lstStyle/>
          <a:p>
            <a:r>
              <a:rPr lang="en-US" dirty="0"/>
              <a:t>In non-OOP setting objects only have external identity (reference)</a:t>
            </a:r>
          </a:p>
          <a:p>
            <a:r>
              <a:rPr lang="en-US" dirty="0"/>
              <a:t>This changes in the OOP setting where member functions can refer to the object they belong to via an “internal” identity</a:t>
            </a:r>
          </a:p>
        </p:txBody>
      </p:sp>
      <p:pic>
        <p:nvPicPr>
          <p:cNvPr id="4" name="Picture 3">
            <a:extLst>
              <a:ext uri="{FF2B5EF4-FFF2-40B4-BE49-F238E27FC236}">
                <a16:creationId xmlns:a16="http://schemas.microsoft.com/office/drawing/2014/main" id="{0EFC68A4-1FBF-1C43-A375-48AA626D1FE3}"/>
              </a:ext>
            </a:extLst>
          </p:cNvPr>
          <p:cNvPicPr>
            <a:picLocks noChangeAspect="1"/>
          </p:cNvPicPr>
          <p:nvPr/>
        </p:nvPicPr>
        <p:blipFill>
          <a:blip r:embed="rId2"/>
          <a:stretch>
            <a:fillRect/>
          </a:stretch>
        </p:blipFill>
        <p:spPr>
          <a:xfrm>
            <a:off x="152400" y="1244562"/>
            <a:ext cx="3733800" cy="5369452"/>
          </a:xfrm>
          <a:prstGeom prst="rect">
            <a:avLst/>
          </a:prstGeom>
          <a:ln>
            <a:solidFill>
              <a:schemeClr val="tx2"/>
            </a:solidFill>
          </a:ln>
        </p:spPr>
      </p:pic>
      <p:sp>
        <p:nvSpPr>
          <p:cNvPr id="5" name="TextBox 4">
            <a:extLst>
              <a:ext uri="{FF2B5EF4-FFF2-40B4-BE49-F238E27FC236}">
                <a16:creationId xmlns:a16="http://schemas.microsoft.com/office/drawing/2014/main" id="{54B299D6-538A-3847-BCD9-D5E14695B52E}"/>
              </a:ext>
            </a:extLst>
          </p:cNvPr>
          <p:cNvSpPr txBox="1"/>
          <p:nvPr/>
        </p:nvSpPr>
        <p:spPr>
          <a:xfrm>
            <a:off x="4191000" y="6306237"/>
            <a:ext cx="1109599" cy="307777"/>
          </a:xfrm>
          <a:prstGeom prst="rect">
            <a:avLst/>
          </a:prstGeom>
          <a:noFill/>
        </p:spPr>
        <p:txBody>
          <a:bodyPr wrap="none" rtlCol="0">
            <a:spAutoFit/>
          </a:bodyPr>
          <a:lstStyle/>
          <a:p>
            <a:r>
              <a:rPr lang="en-US" sz="1400" dirty="0"/>
              <a:t>ln007/</a:t>
            </a:r>
            <a:r>
              <a:rPr lang="en-US" sz="1400" dirty="0" err="1"/>
              <a:t>rect.c</a:t>
            </a:r>
            <a:endParaRPr lang="en-US" sz="1400" dirty="0"/>
          </a:p>
        </p:txBody>
      </p:sp>
    </p:spTree>
    <p:extLst>
      <p:ext uri="{BB962C8B-B14F-4D97-AF65-F5344CB8AC3E}">
        <p14:creationId xmlns:p14="http://schemas.microsoft.com/office/powerpoint/2010/main" val="220711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4D06E-8872-C54D-91C0-2A4BD79C937B}"/>
              </a:ext>
            </a:extLst>
          </p:cNvPr>
          <p:cNvSpPr>
            <a:spLocks noGrp="1"/>
          </p:cNvSpPr>
          <p:nvPr>
            <p:ph type="title"/>
          </p:nvPr>
        </p:nvSpPr>
        <p:spPr/>
        <p:txBody>
          <a:bodyPr/>
          <a:lstStyle/>
          <a:p>
            <a:r>
              <a:rPr lang="en-US" dirty="0"/>
              <a:t>Object Identity – OOP </a:t>
            </a:r>
          </a:p>
        </p:txBody>
      </p:sp>
      <p:sp>
        <p:nvSpPr>
          <p:cNvPr id="8" name="Content Placeholder 7">
            <a:extLst>
              <a:ext uri="{FF2B5EF4-FFF2-40B4-BE49-F238E27FC236}">
                <a16:creationId xmlns:a16="http://schemas.microsoft.com/office/drawing/2014/main" id="{DDD5DC41-F299-8B49-8670-98FCDB836DEE}"/>
              </a:ext>
            </a:extLst>
          </p:cNvPr>
          <p:cNvSpPr>
            <a:spLocks noGrp="1"/>
          </p:cNvSpPr>
          <p:nvPr>
            <p:ph idx="1"/>
          </p:nvPr>
        </p:nvSpPr>
        <p:spPr>
          <a:xfrm>
            <a:off x="1524000" y="1905000"/>
            <a:ext cx="7010400" cy="1905000"/>
          </a:xfrm>
        </p:spPr>
        <p:txBody>
          <a:bodyPr/>
          <a:lstStyle/>
          <a:p>
            <a:r>
              <a:rPr lang="en-US" dirty="0"/>
              <a:t>In Python ”self” refers to the internal object identity</a:t>
            </a:r>
          </a:p>
        </p:txBody>
      </p:sp>
      <p:pic>
        <p:nvPicPr>
          <p:cNvPr id="5" name="Picture 4">
            <a:extLst>
              <a:ext uri="{FF2B5EF4-FFF2-40B4-BE49-F238E27FC236}">
                <a16:creationId xmlns:a16="http://schemas.microsoft.com/office/drawing/2014/main" id="{5F0035D8-9825-F94D-9712-799EA68013B5}"/>
              </a:ext>
            </a:extLst>
          </p:cNvPr>
          <p:cNvPicPr>
            <a:picLocks noChangeAspect="1"/>
          </p:cNvPicPr>
          <p:nvPr/>
        </p:nvPicPr>
        <p:blipFill>
          <a:blip r:embed="rId2"/>
          <a:stretch>
            <a:fillRect/>
          </a:stretch>
        </p:blipFill>
        <p:spPr>
          <a:xfrm>
            <a:off x="1676399" y="3810000"/>
            <a:ext cx="6724085" cy="2362200"/>
          </a:xfrm>
          <a:prstGeom prst="rect">
            <a:avLst/>
          </a:prstGeom>
          <a:ln>
            <a:solidFill>
              <a:schemeClr val="tx2"/>
            </a:solidFill>
          </a:ln>
        </p:spPr>
      </p:pic>
      <p:sp>
        <p:nvSpPr>
          <p:cNvPr id="7" name="TextBox 6">
            <a:extLst>
              <a:ext uri="{FF2B5EF4-FFF2-40B4-BE49-F238E27FC236}">
                <a16:creationId xmlns:a16="http://schemas.microsoft.com/office/drawing/2014/main" id="{6061591B-6806-9842-AAAD-DA8E3FB15BD4}"/>
              </a:ext>
            </a:extLst>
          </p:cNvPr>
          <p:cNvSpPr txBox="1"/>
          <p:nvPr/>
        </p:nvSpPr>
        <p:spPr>
          <a:xfrm>
            <a:off x="6934200" y="3411415"/>
            <a:ext cx="1208985" cy="307777"/>
          </a:xfrm>
          <a:prstGeom prst="rect">
            <a:avLst/>
          </a:prstGeom>
          <a:noFill/>
        </p:spPr>
        <p:txBody>
          <a:bodyPr wrap="none" rtlCol="0">
            <a:spAutoFit/>
          </a:bodyPr>
          <a:lstStyle/>
          <a:p>
            <a:r>
              <a:rPr lang="en-US" sz="1400" dirty="0"/>
              <a:t>ln007/</a:t>
            </a:r>
            <a:r>
              <a:rPr lang="en-US" sz="1400" dirty="0" err="1"/>
              <a:t>rect.py</a:t>
            </a:r>
            <a:endParaRPr lang="en-US" sz="1400" dirty="0"/>
          </a:p>
        </p:txBody>
      </p:sp>
    </p:spTree>
    <p:extLst>
      <p:ext uri="{BB962C8B-B14F-4D97-AF65-F5344CB8AC3E}">
        <p14:creationId xmlns:p14="http://schemas.microsoft.com/office/powerpoint/2010/main" val="3793636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4D06E-8872-C54D-91C0-2A4BD79C937B}"/>
              </a:ext>
            </a:extLst>
          </p:cNvPr>
          <p:cNvSpPr>
            <a:spLocks noGrp="1"/>
          </p:cNvSpPr>
          <p:nvPr>
            <p:ph type="title"/>
          </p:nvPr>
        </p:nvSpPr>
        <p:spPr/>
        <p:txBody>
          <a:bodyPr/>
          <a:lstStyle/>
          <a:p>
            <a:r>
              <a:rPr lang="en-US"/>
              <a:t>Object Identity – OOP </a:t>
            </a:r>
            <a:endParaRPr lang="en-US" dirty="0"/>
          </a:p>
        </p:txBody>
      </p:sp>
      <p:sp>
        <p:nvSpPr>
          <p:cNvPr id="9" name="Content Placeholder 8">
            <a:extLst>
              <a:ext uri="{FF2B5EF4-FFF2-40B4-BE49-F238E27FC236}">
                <a16:creationId xmlns:a16="http://schemas.microsoft.com/office/drawing/2014/main" id="{AAFD03D8-3E3D-6F49-A241-63B6832D6991}"/>
              </a:ext>
            </a:extLst>
          </p:cNvPr>
          <p:cNvSpPr>
            <a:spLocks noGrp="1"/>
          </p:cNvSpPr>
          <p:nvPr>
            <p:ph idx="1"/>
          </p:nvPr>
        </p:nvSpPr>
        <p:spPr>
          <a:xfrm>
            <a:off x="1524000" y="1905000"/>
            <a:ext cx="7010400" cy="1755775"/>
          </a:xfrm>
        </p:spPr>
        <p:txBody>
          <a:bodyPr/>
          <a:lstStyle/>
          <a:p>
            <a:r>
              <a:rPr lang="en-US" dirty="0"/>
              <a:t>External object identity and internal object identity are the same!</a:t>
            </a:r>
          </a:p>
        </p:txBody>
      </p:sp>
      <p:sp>
        <p:nvSpPr>
          <p:cNvPr id="7" name="TextBox 6">
            <a:extLst>
              <a:ext uri="{FF2B5EF4-FFF2-40B4-BE49-F238E27FC236}">
                <a16:creationId xmlns:a16="http://schemas.microsoft.com/office/drawing/2014/main" id="{6061591B-6806-9842-AAAD-DA8E3FB15BD4}"/>
              </a:ext>
            </a:extLst>
          </p:cNvPr>
          <p:cNvSpPr txBox="1"/>
          <p:nvPr/>
        </p:nvSpPr>
        <p:spPr>
          <a:xfrm>
            <a:off x="4267200" y="5486400"/>
            <a:ext cx="1050288" cy="307777"/>
          </a:xfrm>
          <a:prstGeom prst="rect">
            <a:avLst/>
          </a:prstGeom>
          <a:noFill/>
        </p:spPr>
        <p:txBody>
          <a:bodyPr wrap="none" rtlCol="0">
            <a:spAutoFit/>
          </a:bodyPr>
          <a:lstStyle/>
          <a:p>
            <a:r>
              <a:rPr lang="en-US" sz="1400" dirty="0"/>
              <a:t>ln007/</a:t>
            </a:r>
            <a:r>
              <a:rPr lang="en-US" sz="1400" dirty="0" err="1"/>
              <a:t>id.py</a:t>
            </a:r>
            <a:endParaRPr lang="en-US" sz="1400" dirty="0"/>
          </a:p>
        </p:txBody>
      </p:sp>
      <p:pic>
        <p:nvPicPr>
          <p:cNvPr id="8" name="Picture 7">
            <a:extLst>
              <a:ext uri="{FF2B5EF4-FFF2-40B4-BE49-F238E27FC236}">
                <a16:creationId xmlns:a16="http://schemas.microsoft.com/office/drawing/2014/main" id="{8CEEA9BD-5B94-3F45-B38C-F628A6BE1026}"/>
              </a:ext>
            </a:extLst>
          </p:cNvPr>
          <p:cNvPicPr>
            <a:picLocks noChangeAspect="1"/>
          </p:cNvPicPr>
          <p:nvPr/>
        </p:nvPicPr>
        <p:blipFill>
          <a:blip r:embed="rId2"/>
          <a:stretch>
            <a:fillRect/>
          </a:stretch>
        </p:blipFill>
        <p:spPr>
          <a:xfrm>
            <a:off x="2438400" y="3429000"/>
            <a:ext cx="3797300" cy="1943100"/>
          </a:xfrm>
          <a:prstGeom prst="rect">
            <a:avLst/>
          </a:prstGeom>
          <a:ln>
            <a:solidFill>
              <a:schemeClr val="tx2"/>
            </a:solidFill>
          </a:ln>
        </p:spPr>
      </p:pic>
    </p:spTree>
    <p:extLst>
      <p:ext uri="{BB962C8B-B14F-4D97-AF65-F5344CB8AC3E}">
        <p14:creationId xmlns:p14="http://schemas.microsoft.com/office/powerpoint/2010/main" val="931888618"/>
      </p:ext>
    </p:extLst>
  </p:cSld>
  <p:clrMapOvr>
    <a:masterClrMapping/>
  </p:clrMapOvr>
</p:sld>
</file>

<file path=ppt/theme/theme1.xml><?xml version="1.0" encoding="utf-8"?>
<a:theme xmlns:a="http://schemas.openxmlformats.org/drawingml/2006/main" name="quake2">
  <a:themeElements>
    <a:clrScheme name="quake2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fontScheme name="quake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quake2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quake2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quake2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quake2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quake2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quake2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quake2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quake2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quake2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quake2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n481-001  -  Compatibility Mode" id="{CC5C7785-3CD8-DD44-834E-0180F42C2822}" vid="{7606F9E3-6FB8-B34F-B19C-D5DF52F7170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quake2</Template>
  <TotalTime>8828</TotalTime>
  <Words>1456</Words>
  <Application>Microsoft Macintosh PowerPoint</Application>
  <PresentationFormat>On-screen Show (4:3)</PresentationFormat>
  <Paragraphs>156</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Söhne</vt:lpstr>
      <vt:lpstr>Wingdings</vt:lpstr>
      <vt:lpstr>quake2</vt:lpstr>
      <vt:lpstr>Object-Oriented Programming</vt:lpstr>
      <vt:lpstr>Reading</vt:lpstr>
      <vt:lpstr>Origins of  OOP</vt:lpstr>
      <vt:lpstr>Origins of OOP</vt:lpstr>
      <vt:lpstr>Origins of OOP</vt:lpstr>
      <vt:lpstr>Object-Oriented Programming</vt:lpstr>
      <vt:lpstr>Object Identity</vt:lpstr>
      <vt:lpstr>Object Identity – OOP </vt:lpstr>
      <vt:lpstr>Object Identity – OOP </vt:lpstr>
      <vt:lpstr>Encapsulation</vt:lpstr>
      <vt:lpstr>Inheritance</vt:lpstr>
      <vt:lpstr>Multiple-Inheritance – The  Diamond Problem</vt:lpstr>
      <vt:lpstr>The Diamond Problem</vt:lpstr>
      <vt:lpstr>The Diamond Problem</vt:lpstr>
      <vt:lpstr>Subtype Polymorphism</vt:lpstr>
      <vt:lpstr>Subtype Polymorphism</vt:lpstr>
      <vt:lpstr>OOP – Foundations </vt:lpstr>
      <vt:lpstr>OOP – Foundations </vt:lpstr>
      <vt:lpstr>OOP – Foundations </vt:lpstr>
      <vt:lpstr>OOP – Subtype Polymorphism</vt:lpstr>
      <vt:lpstr>OOP – Subtype Polymorphism</vt:lpstr>
      <vt:lpstr>OOP – Subtype Polymorphism</vt:lpstr>
      <vt:lpstr>OOP – Subtype Polymorphism</vt:lpstr>
      <vt:lpstr>Dynamically Typed Languages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dc:title>
  <dc:creator>Lutz Hamel</dc:creator>
  <cp:lastModifiedBy>Lutz Hamel</cp:lastModifiedBy>
  <cp:revision>28</cp:revision>
  <cp:lastPrinted>2012-01-23T19:25:49Z</cp:lastPrinted>
  <dcterms:created xsi:type="dcterms:W3CDTF">2023-01-24T22:13:00Z</dcterms:created>
  <dcterms:modified xsi:type="dcterms:W3CDTF">2023-02-07T20:54:05Z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